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439" r:id="rId3"/>
    <p:sldId id="264" r:id="rId4"/>
    <p:sldId id="265" r:id="rId5"/>
    <p:sldId id="267" r:id="rId6"/>
    <p:sldId id="268" r:id="rId7"/>
    <p:sldId id="304" r:id="rId8"/>
    <p:sldId id="317" r:id="rId9"/>
    <p:sldId id="426" r:id="rId10"/>
    <p:sldId id="431" r:id="rId11"/>
    <p:sldId id="437" r:id="rId12"/>
    <p:sldId id="475" r:id="rId13"/>
    <p:sldId id="440" r:id="rId14"/>
    <p:sldId id="319" r:id="rId15"/>
    <p:sldId id="476" r:id="rId16"/>
    <p:sldId id="458" r:id="rId17"/>
    <p:sldId id="459" r:id="rId18"/>
    <p:sldId id="321" r:id="rId19"/>
    <p:sldId id="478" r:id="rId20"/>
    <p:sldId id="480" r:id="rId21"/>
    <p:sldId id="485" r:id="rId22"/>
    <p:sldId id="481" r:id="rId23"/>
    <p:sldId id="536" r:id="rId24"/>
    <p:sldId id="489" r:id="rId25"/>
    <p:sldId id="537" r:id="rId26"/>
    <p:sldId id="483" r:id="rId27"/>
    <p:sldId id="492" r:id="rId28"/>
    <p:sldId id="538" r:id="rId29"/>
    <p:sldId id="501" r:id="rId30"/>
    <p:sldId id="539" r:id="rId31"/>
    <p:sldId id="493" r:id="rId32"/>
    <p:sldId id="495" r:id="rId33"/>
    <p:sldId id="324" r:id="rId34"/>
    <p:sldId id="499" r:id="rId35"/>
    <p:sldId id="326" r:id="rId36"/>
    <p:sldId id="540" r:id="rId37"/>
    <p:sldId id="496" r:id="rId38"/>
    <p:sldId id="497" r:id="rId39"/>
    <p:sldId id="498" r:id="rId40"/>
    <p:sldId id="500" r:id="rId41"/>
    <p:sldId id="547" r:id="rId42"/>
    <p:sldId id="543" r:id="rId43"/>
    <p:sldId id="544" r:id="rId44"/>
    <p:sldId id="517" r:id="rId45"/>
    <p:sldId id="518" r:id="rId46"/>
    <p:sldId id="519" r:id="rId47"/>
    <p:sldId id="548" r:id="rId48"/>
    <p:sldId id="545" r:id="rId49"/>
    <p:sldId id="549" r:id="rId50"/>
    <p:sldId id="546" r:id="rId51"/>
    <p:sldId id="551" r:id="rId52"/>
    <p:sldId id="552" r:id="rId53"/>
    <p:sldId id="550" r:id="rId54"/>
    <p:sldId id="553" r:id="rId55"/>
    <p:sldId id="555" r:id="rId56"/>
    <p:sldId id="554" r:id="rId57"/>
    <p:sldId id="556" r:id="rId58"/>
    <p:sldId id="557" r:id="rId59"/>
    <p:sldId id="559" r:id="rId60"/>
    <p:sldId id="558" r:id="rId61"/>
    <p:sldId id="560" r:id="rId62"/>
    <p:sldId id="561" r:id="rId63"/>
    <p:sldId id="563" r:id="rId64"/>
    <p:sldId id="562" r:id="rId65"/>
    <p:sldId id="56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C900A"/>
    <a:srgbClr val="CE0808"/>
    <a:srgbClr val="FFFFFF"/>
    <a:srgbClr val="FF0000"/>
    <a:srgbClr val="FFEFBF"/>
    <a:srgbClr val="DB4A4A"/>
    <a:srgbClr val="CC0000"/>
    <a:srgbClr val="008800"/>
    <a:srgbClr val="00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5" autoAdjust="0"/>
    <p:restoredTop sz="94759"/>
  </p:normalViewPr>
  <p:slideViewPr>
    <p:cSldViewPr snapToGrid="0" showGuides="1">
      <p:cViewPr varScale="1">
        <p:scale>
          <a:sx n="116" d="100"/>
          <a:sy n="116" d="100"/>
        </p:scale>
        <p:origin x="480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2302 24575,'14'-9'0,"8"-7"0,-6 5 0,5-8 0,-7 9 0,1-7 0,0 15 0,-7-15 0,5 15 0,-5-15 0,6 7 0,1-1 0,-1-5 0,1 14 0,0-15 0,-1 15 0,1-15 0,-1 15 0,1-15 0,-1 7 0,1 0 0,-1 2 0,1-1 0,-1 7 0,1-14 0,-1 13 0,0-13 0,0 14 0,0-6 0,0 8 0,-6-8 0,5 6 0,-5-7 0,7 9 0,-1-8 0,1 6 0,-1-6 0,0 0 0,0 6 0,0-6 0,0 8 0,0 0 0,0 0 0,0 0 0,1 0 0,-1 0 0,1 0 0,-1 0 0,-6-9 0,5 7 0,-5-6 0,7 8 0,-1 0 0,0 0 0,0 0 0,1 0 0,-1 0 0,0 0 0,0 0 0,0 0 0,1 0 0,-1 0 0,1 0 0,-1 0 0,-6-8 0,11 6 0,-10-7 0,11 1 0,-6 6 0,0-6 0,-6 0 0,5 6 0,-5-15 0,6 15 0,-6-15 0,4 15 0,-4-14 0,6 14 0,-6-14 0,4 14 0,-3-15 0,-1 6 0,5 1 0,-12-7 0,12 7 0,-5-9 0,0 0 0,5 9 0,-12-6 0,12 5 0,-5-7 0,0-1 0,4 9 0,-10-7 0,11 7 0,-5-9 0,6 1 0,0 0 0,-6-1 0,5 9 0,-5-7 0,0 7 0,5-1 0,-12-5 0,12 5 0,-4 1 0,-1-7 0,5 15 0,-5-15 0,6 15 0,1-15 0,0 7 0,-1-9 0,0 9 0,0-6 0,1 13 0,0-13 0,-1 14 0,1-15 0,-1 15 0,9-16 0,-7 16 0,7-7 0,-9 0 0,1 7 0,0-6 0,-1-1 0,1 7 0,-1-6 0,1 8 0,0 0 0,-1 0 0,1 0 0,7 0 0,-5 0 0,5 0 0,-7 0 0,-1 0 0,1 0 0,0 0 0,-1-9 0,0 7 0,1-6 0,-1 8 0,0 0 0,0 0 0,1 0 0,-1 0 0,0 0 0,1 0 0,-1 0 0,0 0 0,1 0 0,-2 0 0,2 0 0,-1 0 0,0 0 0,0 0 0,0 0 0,0 0 0,0 0 0,0 0 0,0 0 0,1 0 0,-1 0 0,1 0 0,-1 0 0,1-8 0,-1 6 0,0-6 0,1 0 0,-1 6 0,1-15 0,0 15 0,-7-15 0,5 15 0,-5-15 0,6 15 0,1-15 0,0 15 0,-7-15 0,5 7 0,-5-1 0,6-5 0,1 5 0,0 1 0,-1-7 0,1 15 0,-1-15 0,1 7 0,-1-9 0,1 9 0,-1-6 0,0 13 0,1-13 0,0 5 0,-1 1 0,1-7 0,-1 6 0,1-7 0,-1-1 0,0 1 0,1 7 0,0-5 0,-1 14 0,1-15 0,-1 7 0,0-1 0,1-5 0,-1 6 0,1-1 0,-1-6 0,1 7 0,-1 0 0,0-6 0,1 14 0,-7-15 0,5 15 0,-5-15 0,7 15 0,-1-14 0,0 14 0,0-14 0,1 14 0,-1-14 0,0 14 0,0-14 0,-1 14 0,1-14 0,1 14 0,-2-6 0,2 8 0,-7-8 0,5 6 0,-5-7 0,6 9 0,0 0 0,0-8 0,0 6 0,0-7 0,0 9 0,-1 0 0,1 0 0,-1 0 0,1 0 0,0 0 0,1 0 0,-1 0 0,1 0 0,-1 0 0,0 0 0,1 0 0,-1 0 0,1 0 0,-1 0 0,1 0 0,-1 0 0,1 0 0,-1 0 0,0 0 0,1 0 0,-1 0 0,1 0 0,-1 0 0,0 0 0,1 0 0,-1 0 0,0 0 0,1 0 0,0 0 0,-1 0 0,1 0 0,-1 0 0,1 0 0,0 0 0,-1 0 0,1 0 0,-1 0 0,1 0 0,-1 0 0,1 0 0,0 0 0,-1 0 0,1 0 0,-1 0 0,1 0 0,0-8 0,-1 6 0,1-7 0,-1 2 0,1 5 0,-1-6 0,0 8 0,0-9 0,0 7 0,0-14 0,0 14 0,0-14 0,0 14 0,0-14 0,0 14 0,0-13 0,0 13 0,0-14 0,-1 6 0,1 0 0,-7-6 0,6 14 0,-6-14 0,7 14 0,0-6 0,-6 0 0,4 6 0,-4-14 0,6 14 0,0-6 0,0 8 0,-6-8 0,4 5 0,-3-5 0,5 0 0,0 6 0,0-6 0,1 8 0,-1-8 0,0 6 0,0-7 0,0 1 0,0 6 0,1-6 0,-1 8 0,0 0 0,-6-9 0,5 7 0,-5-6 0,7 8 0,-1 0 0,-1 0 0,0 0 0,1 0 0,0 0 0,0 0 0,0 0 0,1 0 0,-1 0 0,1 0 0,-8-8 0,6-2 0,-3-30 0,6 6 0,-7-1 0,-2 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22:02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24575,'0'-11'0,"0"-1"0,0 5 0,0-3 0,2 6 0,0-4 0,2 1 0,1-2 0,-3 2 0,3-4 0,-3 5 0,3-5 0,-1 4 0,0-2 0,1 0 0,-1 0 0,1 0 0,-1 2 0,3-1 0,-3 1 0,3-2 0,-3 0 0,3-3 0,-2 2 0,2-1 0,0 2 0,-2 2 0,1-2 0,-2 5 0,3-5 0,-3 2 0,3 0 0,-3 1 0,2 0 0,-1 1 0,3 1 0,-3 0 0,3 1 0,-3-1 0,3 0 0,-1-1 0,6-1 0,-3 3 0,3-3 0,-4 3 0,0-1 0,0 1 0,0-1 0,0 1 0,3 1 0,-3-2 0,6 1 0,-6 1 0,3-3 0,-3 5 0,-2-2 0,1 0 0,-3 1 0,3-1 0,-3 2 0,3 0 0,-3 0 0,3 0 0,-3 0 0,3 0 0,-3 0 0,1 0 0,0 0 0,-1 0 0,1 0 0,-2 0 0,3 0 0,-3 0 0,5 0 0,-5 0 0,3 0 0,-1 2 0,-2-1 0,3 3 0,-1-4 0,-1 4 0,1-4 0,-2 4 0,2-2 0,-1 0 0,3 2 0,-3-1 0,1-1 0,-2 2 0,0-4 0,0 4 0,0-2 0,0 0 0,0 2 0,1-4 0,-1 4 0,0-2 0,0 1 0,0 0 0,0 0 0,0-1 0,0 3 0,0-2 0,0 3 0,-2-2 0,2-2 0,-4 2 0,4-2 0,-3 2 0,2-2 0,-2 2 0,2-4 0,-2 4 0,2-2 0,-1 2 0,0 0 0,2-2 0,-2 1 0,0 0 0,2-1 0,-2 1 0,2 0 0,0 0 0,0 2 0,0-2 0,0 0 0,-2 0 0,2-2 0,-4 2 0,4-1 0,-2 1 0,0 0 0,2 0 0,-2 1 0,2 0 0,0 0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3/29/24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6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overt</a:t>
            </a:r>
          </a:p>
          <a:p>
            <a:pPr marL="228600" indent="-228600">
              <a:buAutoNum type="arabicPeriod"/>
            </a:pPr>
            <a:r>
              <a:rPr lang="en-US" dirty="0"/>
              <a:t>covert</a:t>
            </a:r>
          </a:p>
          <a:p>
            <a:pPr marL="228600" indent="-228600">
              <a:buAutoNum type="arabicPeriod"/>
            </a:pPr>
            <a:r>
              <a:rPr lang="en-US" dirty="0"/>
              <a:t>bulk of literature overt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Copper Miners in Bisbee, Arizona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9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attributes fixed roughly equally. Transition matrix stable across and within choices. Value independence from a logistic regression of choice on ___ variables and an interaction between #(fixations) and attribute value (4x: for each attribute). Either small or insignificant coefficients.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09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attributes fixed roughly equally. Transition matrix stable across and within choices. Value independence from a logistic regression of choice on ___ variables and an interaction between #(fixations) and attribute value (4x: for each attribute). Either small or insignificant coefficients.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4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attributes fixed roughly equally. Transition matrix stable across and within choices.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61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attributes fixed roughly equally. Transition matrix stable across and within choices.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6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4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7.png"/><Relationship Id="rId7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6.png"/><Relationship Id="rId4" Type="http://schemas.openxmlformats.org/officeDocument/2006/relationships/customXml" Target="../ink/ink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Looking at Visual Attention in </a:t>
            </a:r>
            <a:br>
              <a:rPr lang="en-US" dirty="0"/>
            </a:br>
            <a:r>
              <a:rPr lang="en-US" dirty="0"/>
              <a:t>Value-Based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Brenden Eum</a:t>
            </a:r>
          </a:p>
          <a:p>
            <a:r>
              <a:rPr lang="en-US" dirty="0"/>
              <a:t>SDN Proseminar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Rangel Neuroeconomics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419E-9952-3EA2-EDC6-A76533E3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FA8E-E7BF-4332-BE04-6DC4A51EE429}" type="datetime1">
              <a:rPr lang="en-US" smtClean="0"/>
              <a:t>3/29/24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1214E8-A4E0-E536-4A7A-5450863D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1D5BB-09A3-EE38-58F8-9C3B6CB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385BCF-40D7-0954-3414-72AD8C6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904" y="1068477"/>
            <a:ext cx="6972193" cy="428143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49004-108E-64D9-6F09-9C5BED3FDE63}"/>
              </a:ext>
            </a:extLst>
          </p:cNvPr>
          <p:cNvSpPr txBox="1"/>
          <p:nvPr/>
        </p:nvSpPr>
        <p:spPr>
          <a:xfrm>
            <a:off x="7942997" y="6123543"/>
            <a:ext cx="4279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Copper Miners in Bisbee, Arizona</a:t>
            </a:r>
          </a:p>
        </p:txBody>
      </p:sp>
    </p:spTree>
    <p:extLst>
      <p:ext uri="{BB962C8B-B14F-4D97-AF65-F5344CB8AC3E}">
        <p14:creationId xmlns:p14="http://schemas.microsoft.com/office/powerpoint/2010/main" val="191995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AADC8-36FD-F66B-ECB7-263DA646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010C8-4F8E-782F-812E-ACDCDE2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DFECBB-CF82-F2BC-10AE-2F71594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79" y="235931"/>
            <a:ext cx="2783213" cy="54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BD638-2E6F-2339-7370-EE8E6E7B9208}"/>
              </a:ext>
            </a:extLst>
          </p:cNvPr>
          <p:cNvSpPr txBox="1"/>
          <p:nvPr/>
        </p:nvSpPr>
        <p:spPr>
          <a:xfrm>
            <a:off x="443784" y="5846544"/>
            <a:ext cx="293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Center for Community Solutions, Cleveland, Ohio </a:t>
            </a:r>
          </a:p>
        </p:txBody>
      </p:sp>
    </p:spTree>
    <p:extLst>
      <p:ext uri="{BB962C8B-B14F-4D97-AF65-F5344CB8AC3E}">
        <p14:creationId xmlns:p14="http://schemas.microsoft.com/office/powerpoint/2010/main" val="23851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AADC8-36FD-F66B-ECB7-263DA646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010C8-4F8E-782F-812E-ACDCDE2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DFECBB-CF82-F2BC-10AE-2F71594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79" y="235931"/>
            <a:ext cx="2783213" cy="54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BD638-2E6F-2339-7370-EE8E6E7B9208}"/>
              </a:ext>
            </a:extLst>
          </p:cNvPr>
          <p:cNvSpPr txBox="1"/>
          <p:nvPr/>
        </p:nvSpPr>
        <p:spPr>
          <a:xfrm>
            <a:off x="443784" y="5846544"/>
            <a:ext cx="293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Center for Community Solutions, Cleveland, Ohio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9F7B3-A049-3816-2B5E-AE53887BE7AA}"/>
              </a:ext>
            </a:extLst>
          </p:cNvPr>
          <p:cNvSpPr txBox="1"/>
          <p:nvPr/>
        </p:nvSpPr>
        <p:spPr>
          <a:xfrm>
            <a:off x="6056020" y="6031289"/>
            <a:ext cx="613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NORC @ U Chicago / West Health Institute (2018)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686EE6-FA0C-85E0-1850-97474A6E3864}"/>
              </a:ext>
            </a:extLst>
          </p:cNvPr>
          <p:cNvGrpSpPr/>
          <p:nvPr/>
        </p:nvGrpSpPr>
        <p:grpSpPr>
          <a:xfrm>
            <a:off x="3671249" y="1951630"/>
            <a:ext cx="8406452" cy="2483892"/>
            <a:chOff x="3671249" y="1951630"/>
            <a:chExt cx="8406452" cy="2483892"/>
          </a:xfrm>
        </p:grpSpPr>
        <p:pic>
          <p:nvPicPr>
            <p:cNvPr id="10" name="Picture 9" descr="A graph with blue and black text&#10;&#10;Description automatically generated">
              <a:extLst>
                <a:ext uri="{FF2B5EF4-FFF2-40B4-BE49-F238E27FC236}">
                  <a16:creationId xmlns:a16="http://schemas.microsoft.com/office/drawing/2014/main" id="{3F210A16-D966-7E17-2C30-5362EE650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" t="47159" r="1406" b="13075"/>
            <a:stretch/>
          </p:blipFill>
          <p:spPr>
            <a:xfrm>
              <a:off x="3802736" y="2569191"/>
              <a:ext cx="8151961" cy="171961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21A230-7E62-5F0A-5F8C-8E182FD53431}"/>
                </a:ext>
              </a:extLst>
            </p:cNvPr>
            <p:cNvSpPr txBox="1"/>
            <p:nvPr/>
          </p:nvSpPr>
          <p:spPr>
            <a:xfrm>
              <a:off x="3802735" y="2076827"/>
              <a:ext cx="8151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Does paying for healthcare costs cause you to…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2C14C8-CD2A-F2C6-441F-399A6860A570}"/>
                </a:ext>
              </a:extLst>
            </p:cNvPr>
            <p:cNvSpPr/>
            <p:nvPr/>
          </p:nvSpPr>
          <p:spPr>
            <a:xfrm>
              <a:off x="3671249" y="1951630"/>
              <a:ext cx="8406452" cy="2483892"/>
            </a:xfrm>
            <a:prstGeom prst="round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12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2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432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mazon.com : Jelly Belly Bertie Bott's Every Flavor Beans - 20 Harry Potter  Flavors (Pack of 2) : Grocery &amp; Gourmet Food">
            <a:extLst>
              <a:ext uri="{FF2B5EF4-FFF2-40B4-BE49-F238E27FC236}">
                <a16:creationId xmlns:a16="http://schemas.microsoft.com/office/drawing/2014/main" id="{906A83B7-C4C4-B240-E737-D0EDA05BF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77" y="76199"/>
            <a:ext cx="3715147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800CB-770A-0164-36E7-F3DD64029C4B}"/>
              </a:ext>
            </a:extLst>
          </p:cNvPr>
          <p:cNvSpPr/>
          <p:nvPr/>
        </p:nvSpPr>
        <p:spPr>
          <a:xfrm>
            <a:off x="5192591" y="1933575"/>
            <a:ext cx="846260" cy="7524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1AA85C-951C-4601-DA24-4C3005FB5415}"/>
              </a:ext>
            </a:extLst>
          </p:cNvPr>
          <p:cNvSpPr/>
          <p:nvPr/>
        </p:nvSpPr>
        <p:spPr>
          <a:xfrm>
            <a:off x="6154815" y="1933575"/>
            <a:ext cx="846260" cy="7524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BCF092-B618-CA73-85F4-398E704C911A}"/>
              </a:ext>
            </a:extLst>
          </p:cNvPr>
          <p:cNvSpPr/>
          <p:nvPr/>
        </p:nvSpPr>
        <p:spPr>
          <a:xfrm>
            <a:off x="4243462" y="1316576"/>
            <a:ext cx="3715147" cy="240453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9" y="1042869"/>
            <a:ext cx="6445545" cy="53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632EA-7D34-1712-91B5-45F67CE2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/>
              <p:nvPr/>
            </p:nvSpPr>
            <p:spPr>
              <a:xfrm>
                <a:off x="2456597" y="724293"/>
                <a:ext cx="36394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597" y="724293"/>
                <a:ext cx="3639403" cy="369332"/>
              </a:xfrm>
              <a:prstGeom prst="rect">
                <a:avLst/>
              </a:prstGeom>
              <a:blipFill>
                <a:blip r:embed="rId5"/>
                <a:stretch>
                  <a:fillRect l="-138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/>
              <p:nvPr/>
            </p:nvSpPr>
            <p:spPr>
              <a:xfrm>
                <a:off x="6096000" y="724293"/>
                <a:ext cx="36394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724293"/>
                <a:ext cx="3639403" cy="369332"/>
              </a:xfrm>
              <a:prstGeom prst="rect">
                <a:avLst/>
              </a:prstGeom>
              <a:blipFill>
                <a:blip r:embed="rId6"/>
                <a:stretch>
                  <a:fillRect t="-10345" r="-3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98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632EA-7D34-1712-91B5-45F67CE2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/>
              <p:nvPr/>
            </p:nvSpPr>
            <p:spPr>
              <a:xfrm>
                <a:off x="2898532" y="601461"/>
                <a:ext cx="3197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2" y="601461"/>
                <a:ext cx="3197468" cy="369332"/>
              </a:xfrm>
              <a:prstGeom prst="rect">
                <a:avLst/>
              </a:prstGeom>
              <a:blipFill>
                <a:blip r:embed="rId5"/>
                <a:stretch>
                  <a:fillRect l="-1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/>
              <p:nvPr/>
            </p:nvSpPr>
            <p:spPr>
              <a:xfrm>
                <a:off x="6096000" y="601461"/>
                <a:ext cx="3334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01461"/>
                <a:ext cx="3334215" cy="369332"/>
              </a:xfrm>
              <a:prstGeom prst="rect">
                <a:avLst/>
              </a:prstGeom>
              <a:blipFill>
                <a:blip r:embed="rId6"/>
                <a:stretch>
                  <a:fillRect t="-10000" r="-73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946A796-AB84-0C65-A89B-4F982206D1B1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FD2FD4-4D67-2875-365F-15F757E2642F}"/>
              </a:ext>
            </a:extLst>
          </p:cNvPr>
          <p:cNvSpPr/>
          <p:nvPr/>
        </p:nvSpPr>
        <p:spPr>
          <a:xfrm>
            <a:off x="658026" y="2659673"/>
            <a:ext cx="10870251" cy="15386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If attentional discounting persists in choices between losses, </a:t>
            </a:r>
          </a:p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then the value of the 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nonfixated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option should seem less negative </a:t>
            </a:r>
          </a:p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(i.e. better than it actually is).</a:t>
            </a:r>
          </a:p>
        </p:txBody>
      </p:sp>
    </p:spTree>
    <p:extLst>
      <p:ext uri="{BB962C8B-B14F-4D97-AF65-F5344CB8AC3E}">
        <p14:creationId xmlns:p14="http://schemas.microsoft.com/office/powerpoint/2010/main" val="9722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823363" y="1843349"/>
            <a:ext cx="3398279" cy="3171302"/>
            <a:chOff x="1364221" y="1804955"/>
            <a:chExt cx="3398279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21" y="2449830"/>
              <a:ext cx="3398279" cy="2526427"/>
              <a:chOff x="1326121" y="1925955"/>
              <a:chExt cx="3398279" cy="25264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410966" y="2841110"/>
                <a:ext cx="2199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(Choose Last Fix.)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285526" y="1804955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27D86-59B5-BC50-9C50-1967CD42DF6B}"/>
              </a:ext>
            </a:extLst>
          </p:cNvPr>
          <p:cNvGrpSpPr/>
          <p:nvPr/>
        </p:nvGrpSpPr>
        <p:grpSpPr>
          <a:xfrm>
            <a:off x="1291958" y="1843349"/>
            <a:ext cx="3393467" cy="3164952"/>
            <a:chOff x="6517244" y="1804955"/>
            <a:chExt cx="3393467" cy="31649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9E6A0A-95C4-1589-D0FC-054661A34242}"/>
                </a:ext>
              </a:extLst>
            </p:cNvPr>
            <p:cNvGrpSpPr/>
            <p:nvPr/>
          </p:nvGrpSpPr>
          <p:grpSpPr>
            <a:xfrm>
              <a:off x="6517244" y="2508251"/>
              <a:ext cx="3393467" cy="2461656"/>
              <a:chOff x="6479144" y="1984376"/>
              <a:chExt cx="3393467" cy="246165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9F0D43B-0D53-0551-EE56-DFC3D07B4A36}"/>
                  </a:ext>
                </a:extLst>
              </p:cNvPr>
              <p:cNvCxnSpPr>
                <a:cxnSpLocks/>
                <a:stCxn id="16" idx="0"/>
                <a:endCxn id="16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C32AEA-58AE-442A-B7D6-F1F296B55BA5}"/>
                  </a:ext>
                </a:extLst>
              </p:cNvPr>
              <p:cNvCxnSpPr>
                <a:cxnSpLocks/>
                <a:stCxn id="16" idx="1"/>
                <a:endCxn id="16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A66B10-4DF4-B514-6D45-EBDBB37B0010}"/>
                  </a:ext>
                </a:extLst>
              </p:cNvPr>
              <p:cNvSpPr txBox="1"/>
              <p:nvPr/>
            </p:nvSpPr>
            <p:spPr>
              <a:xfrm rot="16200000">
                <a:off x="5790013" y="2841110"/>
                <a:ext cx="1747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(Left Chosen)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740E0F-245A-553A-3B6E-41842DAAFB63}"/>
                  </a:ext>
                </a:extLst>
              </p:cNvPr>
              <p:cNvSpPr txBox="1"/>
              <p:nvPr/>
            </p:nvSpPr>
            <p:spPr>
              <a:xfrm>
                <a:off x="6923197" y="4076700"/>
                <a:ext cx="2893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</a:t>
                </a:r>
              </a:p>
            </p:txBody>
          </p:sp>
          <p:sp>
            <p:nvSpPr>
              <p:cNvPr id="15" name="Freeform: Shape 38">
                <a:extLst>
                  <a:ext uri="{FF2B5EF4-FFF2-40B4-BE49-F238E27FC236}">
                    <a16:creationId xmlns:a16="http://schemas.microsoft.com/office/drawing/2014/main" id="{864EDD05-0A0E-7B12-C104-B4DAFB0B042B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B71743-9270-4872-A97A-4DF3EA5356E6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F2B50-E8A5-03F2-F4F9-277FB5C4317D}"/>
                </a:ext>
              </a:extLst>
            </p:cNvPr>
            <p:cNvSpPr txBox="1"/>
            <p:nvPr/>
          </p:nvSpPr>
          <p:spPr>
            <a:xfrm>
              <a:off x="7469609" y="18049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79F9FA-27FA-BB50-958B-1CE09279D0CA}"/>
              </a:ext>
            </a:extLst>
          </p:cNvPr>
          <p:cNvGrpSpPr/>
          <p:nvPr/>
        </p:nvGrpSpPr>
        <p:grpSpPr>
          <a:xfrm>
            <a:off x="6804866" y="1843349"/>
            <a:ext cx="3398279" cy="3171302"/>
            <a:chOff x="2084513" y="1843349"/>
            <a:chExt cx="3398279" cy="317130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AC2A2B-3EB8-A017-AFFF-3F3C188D86FD}"/>
                </a:ext>
              </a:extLst>
            </p:cNvPr>
            <p:cNvCxnSpPr>
              <a:stCxn id="6" idx="0"/>
              <a:endCxn id="6" idx="2"/>
            </p:cNvCxnSpPr>
            <p:nvPr/>
          </p:nvCxnSpPr>
          <p:spPr>
            <a:xfrm>
              <a:off x="3975436" y="2546645"/>
              <a:ext cx="0" cy="20828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F11CE2F-5F21-5AD9-5E81-7AF92B5EB31F}"/>
                </a:ext>
              </a:extLst>
            </p:cNvPr>
            <p:cNvCxnSpPr>
              <a:stCxn id="6" idx="1"/>
              <a:endCxn id="6" idx="3"/>
            </p:cNvCxnSpPr>
            <p:nvPr/>
          </p:nvCxnSpPr>
          <p:spPr>
            <a:xfrm>
              <a:off x="2472893" y="3588045"/>
              <a:ext cx="3005086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195C198-2F83-D20A-4541-E165E63EEEE7}"/>
                </a:ext>
              </a:extLst>
            </p:cNvPr>
            <p:cNvSpPr/>
            <p:nvPr/>
          </p:nvSpPr>
          <p:spPr>
            <a:xfrm>
              <a:off x="2477705" y="2562519"/>
              <a:ext cx="3005087" cy="2047875"/>
            </a:xfrm>
            <a:custGeom>
              <a:avLst/>
              <a:gdLst>
                <a:gd name="connsiteX0" fmla="*/ 0 w 3028950"/>
                <a:gd name="connsiteY0" fmla="*/ 2076450 h 2076450"/>
                <a:gd name="connsiteX1" fmla="*/ 1285875 w 3028950"/>
                <a:gd name="connsiteY1" fmla="*/ 1771650 h 2076450"/>
                <a:gd name="connsiteX2" fmla="*/ 2047875 w 3028950"/>
                <a:gd name="connsiteY2" fmla="*/ 619125 h 2076450"/>
                <a:gd name="connsiteX3" fmla="*/ 3028950 w 3028950"/>
                <a:gd name="connsiteY3" fmla="*/ 0 h 207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8950" h="2076450">
                  <a:moveTo>
                    <a:pt x="0" y="2076450"/>
                  </a:moveTo>
                  <a:cubicBezTo>
                    <a:pt x="472281" y="2045494"/>
                    <a:pt x="944562" y="2014538"/>
                    <a:pt x="1285875" y="1771650"/>
                  </a:cubicBezTo>
                  <a:cubicBezTo>
                    <a:pt x="1627188" y="1528762"/>
                    <a:pt x="1757363" y="914400"/>
                    <a:pt x="2047875" y="619125"/>
                  </a:cubicBezTo>
                  <a:cubicBezTo>
                    <a:pt x="2338388" y="323850"/>
                    <a:pt x="2683669" y="161925"/>
                    <a:pt x="3028950" y="0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81AD29-838F-E2A9-10E0-254E6732B926}"/>
                </a:ext>
              </a:extLst>
            </p:cNvPr>
            <p:cNvSpPr txBox="1"/>
            <p:nvPr/>
          </p:nvSpPr>
          <p:spPr>
            <a:xfrm rot="16200000">
              <a:off x="1169358" y="3403379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Pr</a:t>
              </a:r>
              <a:r>
                <a:rPr lang="en-US" dirty="0"/>
                <a:t>(Choose Last Fix.)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C3C2A-4D66-939F-9485-5670AC0E99DF}"/>
                </a:ext>
              </a:extLst>
            </p:cNvPr>
            <p:cNvSpPr/>
            <p:nvPr/>
          </p:nvSpPr>
          <p:spPr>
            <a:xfrm>
              <a:off x="2472893" y="2546645"/>
              <a:ext cx="3005086" cy="2082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9AB017-980C-5D7B-62FE-4655B23D0405}"/>
                </a:ext>
              </a:extLst>
            </p:cNvPr>
            <p:cNvSpPr txBox="1"/>
            <p:nvPr/>
          </p:nvSpPr>
          <p:spPr>
            <a:xfrm>
              <a:off x="2734176" y="4645319"/>
              <a:ext cx="2497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Left Rating - Right Rating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3005819" y="1843349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0437E4-648F-417B-6E2D-D803AE354E3A}"/>
              </a:ext>
            </a:extLst>
          </p:cNvPr>
          <p:cNvGrpSpPr/>
          <p:nvPr/>
        </p:nvGrpSpPr>
        <p:grpSpPr>
          <a:xfrm>
            <a:off x="1303246" y="1843349"/>
            <a:ext cx="3393467" cy="3164952"/>
            <a:chOff x="6303082" y="1829355"/>
            <a:chExt cx="3393467" cy="316495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4ABCD3-EBDD-BF35-BD7A-476D0407A4F4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8194006" y="2532651"/>
              <a:ext cx="0" cy="20828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7C5633-DA99-4B85-671E-5D44C4B8ABA2}"/>
                </a:ext>
              </a:extLst>
            </p:cNvPr>
            <p:cNvCxnSpPr>
              <a:cxnSpLocks/>
              <a:stCxn id="33" idx="1"/>
              <a:endCxn id="33" idx="3"/>
            </p:cNvCxnSpPr>
            <p:nvPr/>
          </p:nvCxnSpPr>
          <p:spPr>
            <a:xfrm>
              <a:off x="6691463" y="3574051"/>
              <a:ext cx="3005086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01BD3-9942-25D4-DFC7-764A2EBFD373}"/>
                </a:ext>
              </a:extLst>
            </p:cNvPr>
            <p:cNvSpPr txBox="1"/>
            <p:nvPr/>
          </p:nvSpPr>
          <p:spPr>
            <a:xfrm rot="16200000">
              <a:off x="5613951" y="3389385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Pr</a:t>
              </a:r>
              <a:r>
                <a:rPr lang="en-US" dirty="0"/>
                <a:t>(Left Chosen)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8A198A-378F-B62D-B244-81C322037F40}"/>
                </a:ext>
              </a:extLst>
            </p:cNvPr>
            <p:cNvSpPr txBox="1"/>
            <p:nvPr/>
          </p:nvSpPr>
          <p:spPr>
            <a:xfrm>
              <a:off x="6747135" y="4624975"/>
              <a:ext cx="2893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Final Time Advantage Left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7B378C-1C75-A5CD-4EA2-465562536506}"/>
                </a:ext>
              </a:extLst>
            </p:cNvPr>
            <p:cNvSpPr/>
            <p:nvPr/>
          </p:nvSpPr>
          <p:spPr>
            <a:xfrm>
              <a:off x="6694638" y="3024775"/>
              <a:ext cx="2997098" cy="1076325"/>
            </a:xfrm>
            <a:custGeom>
              <a:avLst/>
              <a:gdLst>
                <a:gd name="connsiteX0" fmla="*/ 0 w 2952750"/>
                <a:gd name="connsiteY0" fmla="*/ 0 h 1076325"/>
                <a:gd name="connsiteX1" fmla="*/ 733425 w 2952750"/>
                <a:gd name="connsiteY1" fmla="*/ 200025 h 1076325"/>
                <a:gd name="connsiteX2" fmla="*/ 1476375 w 2952750"/>
                <a:gd name="connsiteY2" fmla="*/ 561975 h 1076325"/>
                <a:gd name="connsiteX3" fmla="*/ 2257425 w 2952750"/>
                <a:gd name="connsiteY3" fmla="*/ 904875 h 1076325"/>
                <a:gd name="connsiteX4" fmla="*/ 2952750 w 2952750"/>
                <a:gd name="connsiteY4" fmla="*/ 1076325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0" h="1076325">
                  <a:moveTo>
                    <a:pt x="0" y="0"/>
                  </a:moveTo>
                  <a:cubicBezTo>
                    <a:pt x="243681" y="53181"/>
                    <a:pt x="487363" y="106363"/>
                    <a:pt x="733425" y="200025"/>
                  </a:cubicBezTo>
                  <a:cubicBezTo>
                    <a:pt x="979487" y="293687"/>
                    <a:pt x="1222375" y="444500"/>
                    <a:pt x="1476375" y="561975"/>
                  </a:cubicBezTo>
                  <a:cubicBezTo>
                    <a:pt x="1730375" y="679450"/>
                    <a:pt x="2011362" y="819150"/>
                    <a:pt x="2257425" y="904875"/>
                  </a:cubicBezTo>
                  <a:cubicBezTo>
                    <a:pt x="2503488" y="990600"/>
                    <a:pt x="2728119" y="1033462"/>
                    <a:pt x="2952750" y="1076325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9B8C38-C99F-9119-C580-F5E92D6CBCDC}"/>
                </a:ext>
              </a:extLst>
            </p:cNvPr>
            <p:cNvSpPr/>
            <p:nvPr/>
          </p:nvSpPr>
          <p:spPr>
            <a:xfrm>
              <a:off x="6691463" y="2532651"/>
              <a:ext cx="3005086" cy="2082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255447" y="18293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650182" y="285845"/>
            <a:ext cx="5308738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A402EB-0465-8B7A-3A77-5EAA96A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1FB0A-95BB-98EE-6383-C2CFAAED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08E0D-CC17-A6E5-20D6-A93391E2C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45" y="2582522"/>
            <a:ext cx="9467910" cy="36309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CD5D51D-ADB5-B6F8-A337-2F3599713460}"/>
              </a:ext>
            </a:extLst>
          </p:cNvPr>
          <p:cNvGrpSpPr/>
          <p:nvPr/>
        </p:nvGrpSpPr>
        <p:grpSpPr>
          <a:xfrm>
            <a:off x="1105469" y="1842447"/>
            <a:ext cx="10183505" cy="4636780"/>
            <a:chOff x="1105469" y="1856095"/>
            <a:chExt cx="10183505" cy="46367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6AD9A8-05AD-039E-C0E7-99ADD778386D}"/>
                </a:ext>
              </a:extLst>
            </p:cNvPr>
            <p:cNvCxnSpPr>
              <a:cxnSpLocks/>
            </p:cNvCxnSpPr>
            <p:nvPr/>
          </p:nvCxnSpPr>
          <p:spPr>
            <a:xfrm>
              <a:off x="1105469" y="1856095"/>
              <a:ext cx="0" cy="4636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B4F937-0A19-CD8B-9BCB-645EC2A8EA1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8974" y="1856095"/>
              <a:ext cx="0" cy="4636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675BCC-3C1B-4F0B-735D-A17B423818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5469" y="1856095"/>
              <a:ext cx="1018350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690403-E452-F4E2-3905-214E0C73BF4F}"/>
              </a:ext>
            </a:extLst>
          </p:cNvPr>
          <p:cNvSpPr txBox="1"/>
          <p:nvPr/>
        </p:nvSpPr>
        <p:spPr>
          <a:xfrm>
            <a:off x="8488908" y="3252757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title pending</a:t>
            </a:r>
          </a:p>
        </p:txBody>
      </p:sp>
    </p:spTree>
    <p:extLst>
      <p:ext uri="{BB962C8B-B14F-4D97-AF65-F5344CB8AC3E}">
        <p14:creationId xmlns:p14="http://schemas.microsoft.com/office/powerpoint/2010/main" val="302848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5F58BE-CD4F-D9B4-AE23-BB1EF02C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b="1" dirty="0"/>
              <a:t>     </a:t>
            </a:r>
            <a:r>
              <a:rPr lang="en-US" dirty="0"/>
              <a:t>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E61D9-DA45-16C7-9E10-47545E9D2A3B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6083239-612A-9A9F-F717-0B2459C50125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C779171-9B19-2DF9-0CDD-63932219DAA0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AB185C2-C3D3-4F2B-6975-6D6A069F9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</p:spTree>
    <p:extLst>
      <p:ext uri="{BB962C8B-B14F-4D97-AF65-F5344CB8AC3E}">
        <p14:creationId xmlns:p14="http://schemas.microsoft.com/office/powerpoint/2010/main" val="17650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89765-2D2B-438E-72BA-D0D2C406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0" y="3317835"/>
            <a:ext cx="7706121" cy="299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44941-F3BE-FDD5-4815-6426C2DD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0" y="1364018"/>
            <a:ext cx="6825130" cy="176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1F18EF17-7162-2A5D-CE76-05DE3D3F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547550-7CE5-305A-D2D2-2E4D5CB99896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85C9974-DD12-AA56-EBA8-121C7B2B9980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B80198B-4205-038F-5A7D-835CD4CFAD3F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3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89765-2D2B-438E-72BA-D0D2C406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2" y="3306818"/>
            <a:ext cx="7706121" cy="299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535D4E-513E-FC93-CBC1-C5F41033DBA7}"/>
              </a:ext>
            </a:extLst>
          </p:cNvPr>
          <p:cNvSpPr/>
          <p:nvPr/>
        </p:nvSpPr>
        <p:spPr>
          <a:xfrm>
            <a:off x="4572000" y="3543299"/>
            <a:ext cx="1288473" cy="18184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E3C0D-D21D-480D-8B5B-BD702F1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2" y="1360890"/>
            <a:ext cx="6825130" cy="176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AFA9DF12-DCFE-AC65-9ECE-035EFDD5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070C48-589A-81F4-161D-75DE13010E97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87478BA-1C81-A159-BD58-AF2FE5E4EBEB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5DE1A0D-7570-CA1F-C974-CD26AA1EBAC6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1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89765-2D2B-438E-72BA-D0D2C406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2" y="3306818"/>
            <a:ext cx="7706121" cy="299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535D4E-513E-FC93-CBC1-C5F41033DBA7}"/>
              </a:ext>
            </a:extLst>
          </p:cNvPr>
          <p:cNvSpPr/>
          <p:nvPr/>
        </p:nvSpPr>
        <p:spPr>
          <a:xfrm>
            <a:off x="4010137" y="3543299"/>
            <a:ext cx="1288473" cy="18184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E3C0D-D21D-480D-8B5B-BD702F1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2" y="1360890"/>
            <a:ext cx="6825130" cy="176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AFA9DF12-DCFE-AC65-9ECE-035EFDD5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070C48-589A-81F4-161D-75DE13010E97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87478BA-1C81-A159-BD58-AF2FE5E4EBEB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5DE1A0D-7570-CA1F-C974-CD26AA1EBAC6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4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AAC5F-1389-FAD8-1D28-B2ABA9DF3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" y="1379997"/>
            <a:ext cx="6560127" cy="186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black and white square with white squares&#10;&#10;Description automatically generated">
            <a:extLst>
              <a:ext uri="{FF2B5EF4-FFF2-40B4-BE49-F238E27FC236}">
                <a16:creationId xmlns:a16="http://schemas.microsoft.com/office/drawing/2014/main" id="{2473DEDB-E062-D4EC-3226-BCE95507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" y="3429000"/>
            <a:ext cx="41275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11D3349-A58B-DEA7-D299-AC7A1598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089801-3C9F-B70F-B536-C902BE278728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7529B3-CFFD-4084-2DA0-37032D89A6D5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27E3C03-F5FF-9932-3885-4A975CCE6B27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AAC5F-1389-FAD8-1D28-B2ABA9DF3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" y="1379997"/>
            <a:ext cx="6560127" cy="186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black and white square with white squares&#10;&#10;Description automatically generated">
            <a:extLst>
              <a:ext uri="{FF2B5EF4-FFF2-40B4-BE49-F238E27FC236}">
                <a16:creationId xmlns:a16="http://schemas.microsoft.com/office/drawing/2014/main" id="{2473DEDB-E062-D4EC-3226-BCE95507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" y="3429000"/>
            <a:ext cx="41275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graph with colored lines and black text&#10;&#10;Description automatically generated">
            <a:extLst>
              <a:ext uri="{FF2B5EF4-FFF2-40B4-BE49-F238E27FC236}">
                <a16:creationId xmlns:a16="http://schemas.microsoft.com/office/drawing/2014/main" id="{63187633-C7A3-125B-C4E1-EBD8F754F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95" y="3315642"/>
            <a:ext cx="3223491" cy="2921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11D3349-A58B-DEA7-D299-AC7A1598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089801-3C9F-B70F-B536-C902BE278728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7529B3-CFFD-4084-2DA0-37032D89A6D5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27E3C03-F5FF-9932-3885-4A975CCE6B27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4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/>
          </a:p>
        </p:txBody>
      </p:sp>
      <p:pic>
        <p:nvPicPr>
          <p:cNvPr id="14" name="Picture 13" descr="A close-up of a book&#10;&#10;Description automatically generated">
            <a:extLst>
              <a:ext uri="{FF2B5EF4-FFF2-40B4-BE49-F238E27FC236}">
                <a16:creationId xmlns:a16="http://schemas.microsoft.com/office/drawing/2014/main" id="{3AB84323-080F-0F56-BC24-EC28D9E7E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"/>
          <a:stretch/>
        </p:blipFill>
        <p:spPr>
          <a:xfrm>
            <a:off x="130869" y="1315538"/>
            <a:ext cx="6447101" cy="186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graph with numbers and a red rectangle&#10;&#10;Description automatically generated">
            <a:extLst>
              <a:ext uri="{FF2B5EF4-FFF2-40B4-BE49-F238E27FC236}">
                <a16:creationId xmlns:a16="http://schemas.microsoft.com/office/drawing/2014/main" id="{5CFF8869-4138-3E4E-867C-0C4FC3DA8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9" y="3372232"/>
            <a:ext cx="3201502" cy="2840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EBD971E3-C470-B1EE-CE82-8A6CD535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CE90B6-CB38-43F2-8EB2-67E26CA39E47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FC28D68-47D1-062E-21BA-869EC1C76715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E733116-31EC-825C-5195-0D859F1CAD67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9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/>
          </a:p>
        </p:txBody>
      </p:sp>
      <p:pic>
        <p:nvPicPr>
          <p:cNvPr id="14" name="Picture 13" descr="A close-up of a book&#10;&#10;Description automatically generated">
            <a:extLst>
              <a:ext uri="{FF2B5EF4-FFF2-40B4-BE49-F238E27FC236}">
                <a16:creationId xmlns:a16="http://schemas.microsoft.com/office/drawing/2014/main" id="{3AB84323-080F-0F56-BC24-EC28D9E7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"/>
          <a:stretch/>
        </p:blipFill>
        <p:spPr>
          <a:xfrm>
            <a:off x="124147" y="1343922"/>
            <a:ext cx="6447101" cy="186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37D1C82A-F0AC-4497-F8FD-DE865F6C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7" y="3429000"/>
            <a:ext cx="3259041" cy="261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F5164E-8FB0-011B-ECEE-1F8A515E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AA92A3-50A5-046D-8E41-80053D872AC5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A02940D-73DA-B879-640B-C94232F5822D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5761B9B-8B5D-B583-77F6-A99EA29ACB15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50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/>
          </a:p>
        </p:txBody>
      </p:sp>
      <p:pic>
        <p:nvPicPr>
          <p:cNvPr id="14" name="Picture 13" descr="A close-up of a book&#10;&#10;Description automatically generated">
            <a:extLst>
              <a:ext uri="{FF2B5EF4-FFF2-40B4-BE49-F238E27FC236}">
                <a16:creationId xmlns:a16="http://schemas.microsoft.com/office/drawing/2014/main" id="{3AB84323-080F-0F56-BC24-EC28D9E7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"/>
          <a:stretch/>
        </p:blipFill>
        <p:spPr>
          <a:xfrm>
            <a:off x="124147" y="1343922"/>
            <a:ext cx="6447101" cy="186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37D1C82A-F0AC-4497-F8FD-DE865F6C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7" y="3429000"/>
            <a:ext cx="3259041" cy="261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D53AE6B-515E-CD06-97A8-1DCA19149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56" y="3674535"/>
            <a:ext cx="4320087" cy="1730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F5164E-8FB0-011B-ECEE-1F8A515E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AA92A3-50A5-046D-8E41-80053D872AC5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A02940D-73DA-B879-640B-C94232F5822D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5761B9B-8B5D-B583-77F6-A99EA29ACB15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09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DCE54-9227-97E0-7CD2-2F9E0CB8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2AA36-2953-4862-9D10-B12D4D83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60294CC1-4D2F-0D84-5558-C6E0D73F8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36" y="1421250"/>
            <a:ext cx="6183677" cy="194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D7268CB-35D0-D1A8-A70D-C03033433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02" y="3665315"/>
            <a:ext cx="3724359" cy="258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FEE306B-22AA-E072-CDB7-2F0B0460223A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592C1A-F5B9-8ECA-E658-4FF0D05F92A4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83F33B-AAB4-307A-E804-DA4FE42F8355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04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A5010-081A-7049-05F3-3F5EA788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72" y="1710051"/>
            <a:ext cx="8363416" cy="2768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9118723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</p:spTree>
    <p:extLst>
      <p:ext uri="{BB962C8B-B14F-4D97-AF65-F5344CB8AC3E}">
        <p14:creationId xmlns:p14="http://schemas.microsoft.com/office/powerpoint/2010/main" val="40362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DCE54-9227-97E0-7CD2-2F9E0CB8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2AA36-2953-4862-9D10-B12D4D83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EE306B-22AA-E072-CDB7-2F0B0460223A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592C1A-F5B9-8ECA-E658-4FF0D05F92A4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83F33B-AAB4-307A-E804-DA4FE42F8355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450E68F-B502-267E-F965-D4BFCC89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73" y="1315432"/>
            <a:ext cx="6196227" cy="18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CB7D5084-1A8F-B5B2-E59E-2BF5EC450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74" y="3384110"/>
            <a:ext cx="3246324" cy="292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25668C-0F2C-B3E9-E91C-0BFBC3FADA61}"/>
              </a:ext>
            </a:extLst>
          </p:cNvPr>
          <p:cNvSpPr/>
          <p:nvPr/>
        </p:nvSpPr>
        <p:spPr>
          <a:xfrm>
            <a:off x="7689774" y="3383281"/>
            <a:ext cx="209320" cy="131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9B4F08-035E-6DDD-D163-8B5B62E4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3" y="1305383"/>
            <a:ext cx="6391179" cy="235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group of black squares with white text&#10;&#10;Description automatically generated">
            <a:extLst>
              <a:ext uri="{FF2B5EF4-FFF2-40B4-BE49-F238E27FC236}">
                <a16:creationId xmlns:a16="http://schemas.microsoft.com/office/drawing/2014/main" id="{1A09FB38-86FD-4D07-B4CA-41225551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3" y="3851216"/>
            <a:ext cx="5697327" cy="2093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C465D8B3-C819-6836-5586-FCFD3A47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FD0AA8-3A13-C0B3-2870-7D598D50467B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6BA2454-6829-182A-ED99-F86FFE4D1D4D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B3CAA71-E7E1-E88E-C80C-50D8D406C7DB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55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9B4F08-035E-6DDD-D163-8B5B62E4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3" y="1305383"/>
            <a:ext cx="6391179" cy="235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group of black squares with white text&#10;&#10;Description automatically generated">
            <a:extLst>
              <a:ext uri="{FF2B5EF4-FFF2-40B4-BE49-F238E27FC236}">
                <a16:creationId xmlns:a16="http://schemas.microsoft.com/office/drawing/2014/main" id="{1A09FB38-86FD-4D07-B4CA-41225551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3" y="3851216"/>
            <a:ext cx="5697327" cy="2093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A42479-FED8-8AEB-F1A8-073906D13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84" y="4546930"/>
            <a:ext cx="5291398" cy="70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201452-62AC-A05D-5861-16CCF948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42EC7C-38D3-5AF7-6C51-EA7FC06B6A24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11EB4AF-68BF-28F9-CA07-4C31080F582D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75C55D7-E26A-4EFA-9516-A5112B2AEED4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4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69F8D-A694-DAB6-C91B-990625D4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</a:t>
            </a:r>
            <a:r>
              <a:rPr lang="en-US" b="1" u="sng" dirty="0"/>
              <a:t>GL-Methods</a:t>
            </a:r>
            <a:r>
              <a:rPr lang="en-US" dirty="0"/>
              <a:t>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9" descr="A diagram of a study&#10;&#10;Description automatically generated">
            <a:extLst>
              <a:ext uri="{FF2B5EF4-FFF2-40B4-BE49-F238E27FC236}">
                <a16:creationId xmlns:a16="http://schemas.microsoft.com/office/drawing/2014/main" id="{7BAFCD51-199D-2872-227C-D97B313A5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17" y="291140"/>
            <a:ext cx="8340247" cy="5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69F8D-A694-DAB6-C91B-990625D4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</a:t>
            </a:r>
            <a:r>
              <a:rPr lang="en-US" b="1" u="sng" dirty="0"/>
              <a:t>GL-Methods</a:t>
            </a:r>
            <a:r>
              <a:rPr lang="en-US" dirty="0"/>
              <a:t>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CDF3101D-2107-0736-D668-315BF6C9B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87" y="374573"/>
            <a:ext cx="8913225" cy="56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Psychometrics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A2F90-08E7-3A3C-CADB-59C8931A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2CE3DC-42E7-C326-A22C-D8BCA8A95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7" t="5459" r="72351" b="57041"/>
          <a:stretch/>
        </p:blipFill>
        <p:spPr>
          <a:xfrm>
            <a:off x="731520" y="2185122"/>
            <a:ext cx="633038" cy="13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Psychometrics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A2F90-08E7-3A3C-CADB-59C8931A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91A3D-CCB1-BE63-F41D-ED088664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1613"/>
            <a:ext cx="36576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2085E-EA2F-1DF0-DB33-355A66826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51613"/>
            <a:ext cx="36576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C58AE8-FACE-19BB-1832-B1108AC1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051613"/>
            <a:ext cx="36576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CE3DC-42E7-C326-A22C-D8BCA8A956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7" t="5459" r="72351" b="57041"/>
          <a:stretch/>
        </p:blipFill>
        <p:spPr>
          <a:xfrm>
            <a:off x="731520" y="2185122"/>
            <a:ext cx="633038" cy="13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C99CB-741A-E294-1204-2CC220CA0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1613"/>
            <a:ext cx="3657600" cy="2438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1C87A-BF35-B3AF-D5D4-0EF384F4E049}"/>
              </a:ext>
            </a:extLst>
          </p:cNvPr>
          <p:cNvGrpSpPr/>
          <p:nvPr/>
        </p:nvGrpSpPr>
        <p:grpSpPr>
          <a:xfrm>
            <a:off x="4267200" y="2051613"/>
            <a:ext cx="3657600" cy="2438400"/>
            <a:chOff x="3657600" y="2051892"/>
            <a:chExt cx="365760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746713-61DA-FCD9-2CC3-938F14309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051892"/>
              <a:ext cx="3657600" cy="24384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1DF897-1B20-7D79-8096-1D166C2BC111}"/>
                </a:ext>
              </a:extLst>
            </p:cNvPr>
            <p:cNvCxnSpPr/>
            <p:nvPr/>
          </p:nvCxnSpPr>
          <p:spPr>
            <a:xfrm>
              <a:off x="5199962" y="2159306"/>
              <a:ext cx="0" cy="18949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831B35-86CF-22B1-AF96-AED8C3CC48C2}"/>
                </a:ext>
              </a:extLst>
            </p:cNvPr>
            <p:cNvCxnSpPr/>
            <p:nvPr/>
          </p:nvCxnSpPr>
          <p:spPr>
            <a:xfrm>
              <a:off x="6222694" y="2159306"/>
              <a:ext cx="0" cy="18949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D5988E9-4B46-85FD-020A-943355C0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051613"/>
            <a:ext cx="3657600" cy="243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Fixation 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A2F90-08E7-3A3C-CADB-59C8931A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4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10874289" cy="652792"/>
          </a:xfrm>
        </p:spPr>
        <p:txBody>
          <a:bodyPr/>
          <a:lstStyle/>
          <a:p>
            <a:r>
              <a:rPr lang="en-US" dirty="0"/>
              <a:t>Predicted Attentional Choice Bias Reversals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823363" y="1843349"/>
            <a:ext cx="3398279" cy="3171302"/>
            <a:chOff x="1364221" y="1804955"/>
            <a:chExt cx="3398279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21" y="2449830"/>
              <a:ext cx="3398279" cy="2526427"/>
              <a:chOff x="1326121" y="1925955"/>
              <a:chExt cx="3398279" cy="25264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410966" y="2841110"/>
                <a:ext cx="2199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(Choose Last Fix.)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285526" y="1804955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27D86-59B5-BC50-9C50-1967CD42DF6B}"/>
              </a:ext>
            </a:extLst>
          </p:cNvPr>
          <p:cNvGrpSpPr/>
          <p:nvPr/>
        </p:nvGrpSpPr>
        <p:grpSpPr>
          <a:xfrm>
            <a:off x="1291958" y="1843349"/>
            <a:ext cx="3393467" cy="3164952"/>
            <a:chOff x="6517244" y="1804955"/>
            <a:chExt cx="3393467" cy="31649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9E6A0A-95C4-1589-D0FC-054661A34242}"/>
                </a:ext>
              </a:extLst>
            </p:cNvPr>
            <p:cNvGrpSpPr/>
            <p:nvPr/>
          </p:nvGrpSpPr>
          <p:grpSpPr>
            <a:xfrm>
              <a:off x="6517244" y="2508251"/>
              <a:ext cx="3393467" cy="2461656"/>
              <a:chOff x="6479144" y="1984376"/>
              <a:chExt cx="3393467" cy="246165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9F0D43B-0D53-0551-EE56-DFC3D07B4A36}"/>
                  </a:ext>
                </a:extLst>
              </p:cNvPr>
              <p:cNvCxnSpPr>
                <a:cxnSpLocks/>
                <a:stCxn id="16" idx="0"/>
                <a:endCxn id="16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C32AEA-58AE-442A-B7D6-F1F296B55BA5}"/>
                  </a:ext>
                </a:extLst>
              </p:cNvPr>
              <p:cNvCxnSpPr>
                <a:cxnSpLocks/>
                <a:stCxn id="16" idx="1"/>
                <a:endCxn id="16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A66B10-4DF4-B514-6D45-EBDBB37B0010}"/>
                  </a:ext>
                </a:extLst>
              </p:cNvPr>
              <p:cNvSpPr txBox="1"/>
              <p:nvPr/>
            </p:nvSpPr>
            <p:spPr>
              <a:xfrm rot="16200000">
                <a:off x="5790013" y="2841110"/>
                <a:ext cx="1747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(Left Chosen)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740E0F-245A-553A-3B6E-41842DAAFB63}"/>
                  </a:ext>
                </a:extLst>
              </p:cNvPr>
              <p:cNvSpPr txBox="1"/>
              <p:nvPr/>
            </p:nvSpPr>
            <p:spPr>
              <a:xfrm>
                <a:off x="6923197" y="4076700"/>
                <a:ext cx="2893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</a:t>
                </a:r>
              </a:p>
            </p:txBody>
          </p:sp>
          <p:sp>
            <p:nvSpPr>
              <p:cNvPr id="15" name="Freeform: Shape 38">
                <a:extLst>
                  <a:ext uri="{FF2B5EF4-FFF2-40B4-BE49-F238E27FC236}">
                    <a16:creationId xmlns:a16="http://schemas.microsoft.com/office/drawing/2014/main" id="{864EDD05-0A0E-7B12-C104-B4DAFB0B042B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B71743-9270-4872-A97A-4DF3EA5356E6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F2B50-E8A5-03F2-F4F9-277FB5C4317D}"/>
                </a:ext>
              </a:extLst>
            </p:cNvPr>
            <p:cNvSpPr txBox="1"/>
            <p:nvPr/>
          </p:nvSpPr>
          <p:spPr>
            <a:xfrm>
              <a:off x="7469609" y="18049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  <p:sp>
        <p:nvSpPr>
          <p:cNvPr id="36" name="Freeform: Shape 21">
            <a:extLst>
              <a:ext uri="{FF2B5EF4-FFF2-40B4-BE49-F238E27FC236}">
                <a16:creationId xmlns:a16="http://schemas.microsoft.com/office/drawing/2014/main" id="{81BEAC71-7506-1E6E-F228-F8AB04C5B8A8}"/>
              </a:ext>
            </a:extLst>
          </p:cNvPr>
          <p:cNvSpPr/>
          <p:nvPr/>
        </p:nvSpPr>
        <p:spPr>
          <a:xfrm>
            <a:off x="7198058" y="2562519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DD1E0435-699B-C8A3-2D08-EE2BB97D7067}"/>
              </a:ext>
            </a:extLst>
          </p:cNvPr>
          <p:cNvSpPr/>
          <p:nvPr/>
        </p:nvSpPr>
        <p:spPr>
          <a:xfrm>
            <a:off x="1694802" y="3038769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10874289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823363" y="1843349"/>
            <a:ext cx="3398279" cy="3171302"/>
            <a:chOff x="1364221" y="1804955"/>
            <a:chExt cx="3398279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21" y="2449830"/>
              <a:ext cx="3398279" cy="2526427"/>
              <a:chOff x="1326121" y="1925955"/>
              <a:chExt cx="3398279" cy="25264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410966" y="2841110"/>
                <a:ext cx="2199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(Choose Last Fix.)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285526" y="1804955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27D86-59B5-BC50-9C50-1967CD42DF6B}"/>
              </a:ext>
            </a:extLst>
          </p:cNvPr>
          <p:cNvGrpSpPr/>
          <p:nvPr/>
        </p:nvGrpSpPr>
        <p:grpSpPr>
          <a:xfrm>
            <a:off x="1291958" y="1843349"/>
            <a:ext cx="3393467" cy="3164952"/>
            <a:chOff x="6517244" y="1804955"/>
            <a:chExt cx="3393467" cy="31649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9E6A0A-95C4-1589-D0FC-054661A34242}"/>
                </a:ext>
              </a:extLst>
            </p:cNvPr>
            <p:cNvGrpSpPr/>
            <p:nvPr/>
          </p:nvGrpSpPr>
          <p:grpSpPr>
            <a:xfrm>
              <a:off x="6517244" y="2508251"/>
              <a:ext cx="3393467" cy="2461656"/>
              <a:chOff x="6479144" y="1984376"/>
              <a:chExt cx="3393467" cy="246165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9F0D43B-0D53-0551-EE56-DFC3D07B4A36}"/>
                  </a:ext>
                </a:extLst>
              </p:cNvPr>
              <p:cNvCxnSpPr>
                <a:cxnSpLocks/>
                <a:stCxn id="16" idx="0"/>
                <a:endCxn id="16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C32AEA-58AE-442A-B7D6-F1F296B55BA5}"/>
                  </a:ext>
                </a:extLst>
              </p:cNvPr>
              <p:cNvCxnSpPr>
                <a:cxnSpLocks/>
                <a:stCxn id="16" idx="1"/>
                <a:endCxn id="16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A66B10-4DF4-B514-6D45-EBDBB37B0010}"/>
                  </a:ext>
                </a:extLst>
              </p:cNvPr>
              <p:cNvSpPr txBox="1"/>
              <p:nvPr/>
            </p:nvSpPr>
            <p:spPr>
              <a:xfrm rot="16200000">
                <a:off x="5790013" y="2841110"/>
                <a:ext cx="1747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(Left Chosen)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740E0F-245A-553A-3B6E-41842DAAFB63}"/>
                  </a:ext>
                </a:extLst>
              </p:cNvPr>
              <p:cNvSpPr txBox="1"/>
              <p:nvPr/>
            </p:nvSpPr>
            <p:spPr>
              <a:xfrm>
                <a:off x="6923197" y="4076700"/>
                <a:ext cx="2893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</a:t>
                </a:r>
              </a:p>
            </p:txBody>
          </p:sp>
          <p:sp>
            <p:nvSpPr>
              <p:cNvPr id="15" name="Freeform: Shape 38">
                <a:extLst>
                  <a:ext uri="{FF2B5EF4-FFF2-40B4-BE49-F238E27FC236}">
                    <a16:creationId xmlns:a16="http://schemas.microsoft.com/office/drawing/2014/main" id="{864EDD05-0A0E-7B12-C104-B4DAFB0B042B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B71743-9270-4872-A97A-4DF3EA5356E6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F2B50-E8A5-03F2-F4F9-277FB5C4317D}"/>
                </a:ext>
              </a:extLst>
            </p:cNvPr>
            <p:cNvSpPr txBox="1"/>
            <p:nvPr/>
          </p:nvSpPr>
          <p:spPr>
            <a:xfrm>
              <a:off x="7469609" y="18049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  <p:sp>
        <p:nvSpPr>
          <p:cNvPr id="36" name="Freeform: Shape 21">
            <a:extLst>
              <a:ext uri="{FF2B5EF4-FFF2-40B4-BE49-F238E27FC236}">
                <a16:creationId xmlns:a16="http://schemas.microsoft.com/office/drawing/2014/main" id="{81BEAC71-7506-1E6E-F228-F8AB04C5B8A8}"/>
              </a:ext>
            </a:extLst>
          </p:cNvPr>
          <p:cNvSpPr/>
          <p:nvPr/>
        </p:nvSpPr>
        <p:spPr>
          <a:xfrm>
            <a:off x="7198058" y="2562519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DD1E0435-699B-C8A3-2D08-EE2BB97D7067}"/>
              </a:ext>
            </a:extLst>
          </p:cNvPr>
          <p:cNvSpPr/>
          <p:nvPr/>
        </p:nvSpPr>
        <p:spPr>
          <a:xfrm>
            <a:off x="1694802" y="3038769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E6D6B-124C-508C-5833-300C8AEDA7D4}"/>
              </a:ext>
            </a:extLst>
          </p:cNvPr>
          <p:cNvSpPr/>
          <p:nvPr/>
        </p:nvSpPr>
        <p:spPr>
          <a:xfrm>
            <a:off x="6257581" y="1410159"/>
            <a:ext cx="5100809" cy="4505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FAAB3F-9013-67D6-B0E9-EBD79434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3" y="2423211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576F45-7249-1C26-AEE8-B6103567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9138729" y="6215876"/>
            <a:ext cx="305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10874289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823363" y="1843349"/>
            <a:ext cx="3398279" cy="3171302"/>
            <a:chOff x="1364221" y="1804955"/>
            <a:chExt cx="3398279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21" y="2449830"/>
              <a:ext cx="3398279" cy="2526427"/>
              <a:chOff x="1326121" y="1925955"/>
              <a:chExt cx="3398279" cy="25264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410966" y="2841110"/>
                <a:ext cx="2199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(Choose Last Fix.)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285526" y="1804955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27D86-59B5-BC50-9C50-1967CD42DF6B}"/>
              </a:ext>
            </a:extLst>
          </p:cNvPr>
          <p:cNvGrpSpPr/>
          <p:nvPr/>
        </p:nvGrpSpPr>
        <p:grpSpPr>
          <a:xfrm>
            <a:off x="1291958" y="1843349"/>
            <a:ext cx="3393467" cy="3164952"/>
            <a:chOff x="6517244" y="1804955"/>
            <a:chExt cx="3393467" cy="31649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9E6A0A-95C4-1589-D0FC-054661A34242}"/>
                </a:ext>
              </a:extLst>
            </p:cNvPr>
            <p:cNvGrpSpPr/>
            <p:nvPr/>
          </p:nvGrpSpPr>
          <p:grpSpPr>
            <a:xfrm>
              <a:off x="6517244" y="2508251"/>
              <a:ext cx="3393467" cy="2461656"/>
              <a:chOff x="6479144" y="1984376"/>
              <a:chExt cx="3393467" cy="246165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9F0D43B-0D53-0551-EE56-DFC3D07B4A36}"/>
                  </a:ext>
                </a:extLst>
              </p:cNvPr>
              <p:cNvCxnSpPr>
                <a:cxnSpLocks/>
                <a:stCxn id="16" idx="0"/>
                <a:endCxn id="16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C32AEA-58AE-442A-B7D6-F1F296B55BA5}"/>
                  </a:ext>
                </a:extLst>
              </p:cNvPr>
              <p:cNvCxnSpPr>
                <a:cxnSpLocks/>
                <a:stCxn id="16" idx="1"/>
                <a:endCxn id="16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A66B10-4DF4-B514-6D45-EBDBB37B0010}"/>
                  </a:ext>
                </a:extLst>
              </p:cNvPr>
              <p:cNvSpPr txBox="1"/>
              <p:nvPr/>
            </p:nvSpPr>
            <p:spPr>
              <a:xfrm rot="16200000">
                <a:off x="5790013" y="2841110"/>
                <a:ext cx="1747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(Left Chosen)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740E0F-245A-553A-3B6E-41842DAAFB63}"/>
                  </a:ext>
                </a:extLst>
              </p:cNvPr>
              <p:cNvSpPr txBox="1"/>
              <p:nvPr/>
            </p:nvSpPr>
            <p:spPr>
              <a:xfrm>
                <a:off x="6923197" y="4076700"/>
                <a:ext cx="2893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</a:t>
                </a:r>
              </a:p>
            </p:txBody>
          </p:sp>
          <p:sp>
            <p:nvSpPr>
              <p:cNvPr id="15" name="Freeform: Shape 38">
                <a:extLst>
                  <a:ext uri="{FF2B5EF4-FFF2-40B4-BE49-F238E27FC236}">
                    <a16:creationId xmlns:a16="http://schemas.microsoft.com/office/drawing/2014/main" id="{864EDD05-0A0E-7B12-C104-B4DAFB0B042B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B71743-9270-4872-A97A-4DF3EA5356E6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F2B50-E8A5-03F2-F4F9-277FB5C4317D}"/>
                </a:ext>
              </a:extLst>
            </p:cNvPr>
            <p:cNvSpPr txBox="1"/>
            <p:nvPr/>
          </p:nvSpPr>
          <p:spPr>
            <a:xfrm>
              <a:off x="7469609" y="18049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  <p:sp>
        <p:nvSpPr>
          <p:cNvPr id="36" name="Freeform: Shape 21">
            <a:extLst>
              <a:ext uri="{FF2B5EF4-FFF2-40B4-BE49-F238E27FC236}">
                <a16:creationId xmlns:a16="http://schemas.microsoft.com/office/drawing/2014/main" id="{81BEAC71-7506-1E6E-F228-F8AB04C5B8A8}"/>
              </a:ext>
            </a:extLst>
          </p:cNvPr>
          <p:cNvSpPr/>
          <p:nvPr/>
        </p:nvSpPr>
        <p:spPr>
          <a:xfrm>
            <a:off x="7198058" y="2562519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DD1E0435-699B-C8A3-2D08-EE2BB97D7067}"/>
              </a:ext>
            </a:extLst>
          </p:cNvPr>
          <p:cNvSpPr/>
          <p:nvPr/>
        </p:nvSpPr>
        <p:spPr>
          <a:xfrm>
            <a:off x="1694802" y="3038769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FAAB3F-9013-67D6-B0E9-EBD79434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3" y="2423211"/>
            <a:ext cx="4572000" cy="304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1FBB07-F151-B970-FF78-B780A5D2D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42" y="2423211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2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F14D-8306-43F4-33E8-44A462D2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Simulations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DB9D9-76CC-686F-59F5-BE75C876C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AA874-C683-AF1C-8E21-799B1184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E9A8A-3EF1-292C-247C-66BD1A9D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9D58-D77F-6608-9AC8-02DF3FC9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aDDM: Simulated Attentional Choice Biases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7DACD-0D5E-E765-70E3-11FCAFDD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AE6F-EBDC-626B-B6FF-07B45613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5C250-725B-6107-D8DE-3DA2C2C6B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10"/>
          <a:stretch/>
        </p:blipFill>
        <p:spPr>
          <a:xfrm>
            <a:off x="629451" y="2453795"/>
            <a:ext cx="10933098" cy="23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4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79718B-A732-D2E2-EFB7-C0846FE2B1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5287" y="624253"/>
                <a:ext cx="10981426" cy="65279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aDDM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∈(1,2)</m:t>
                    </m:r>
                  </m:oMath>
                </a14:m>
                <a:r>
                  <a:rPr lang="en-US" dirty="0"/>
                  <a:t> in Losses: </a:t>
                </a:r>
                <a:br>
                  <a:rPr lang="en-US" dirty="0"/>
                </a:br>
                <a:r>
                  <a:rPr lang="en-US" dirty="0"/>
                  <a:t>Simulated Attentional Choice Biases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79718B-A732-D2E2-EFB7-C0846FE2B1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5287" y="624253"/>
                <a:ext cx="10981426" cy="652792"/>
              </a:xfrm>
              <a:blipFill>
                <a:blip r:embed="rId2"/>
                <a:stretch>
                  <a:fillRect t="-84906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AE238-2F66-EBA9-B89A-6286D913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29B44-8B2E-43DA-BB78-2F1C8EAA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DAD9-40B3-354C-EF2A-2FBE130B1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24842" r="-221" b="50168"/>
          <a:stretch/>
        </p:blipFill>
        <p:spPr>
          <a:xfrm>
            <a:off x="629451" y="2453795"/>
            <a:ext cx="10933098" cy="2338372"/>
          </a:xfrm>
          <a:prstGeom prst="rect">
            <a:avLst/>
          </a:prstGeom>
        </p:spPr>
      </p:pic>
      <p:pic>
        <p:nvPicPr>
          <p:cNvPr id="8" name="Picture 7" descr="A close-up of a chart&#10;&#10;Description automatically generated">
            <a:extLst>
              <a:ext uri="{FF2B5EF4-FFF2-40B4-BE49-F238E27FC236}">
                <a16:creationId xmlns:a16="http://schemas.microsoft.com/office/drawing/2014/main" id="{7E97CB5C-1AF9-90C1-A188-4A0CF19E4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02" y="2630507"/>
            <a:ext cx="444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6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7F43D-5056-0A24-9B90-118CC33D311F}"/>
              </a:ext>
            </a:extLst>
          </p:cNvPr>
          <p:cNvGrpSpPr/>
          <p:nvPr/>
        </p:nvGrpSpPr>
        <p:grpSpPr>
          <a:xfrm>
            <a:off x="2207198" y="1650660"/>
            <a:ext cx="1432451" cy="648426"/>
            <a:chOff x="3091912" y="1747222"/>
            <a:chExt cx="1432451" cy="648426"/>
          </a:xfrm>
        </p:grpSpPr>
        <p:pic>
          <p:nvPicPr>
            <p:cNvPr id="25" name="Picture 2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D14921D0-F39F-1D88-68A1-55236F663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45546" b="76015"/>
            <a:stretch/>
          </p:blipFill>
          <p:spPr>
            <a:xfrm>
              <a:off x="3091912" y="1821051"/>
              <a:ext cx="1263112" cy="57459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4D69B-5E37-6BCB-E98A-A7032EFDF4AC}"/>
                </a:ext>
              </a:extLst>
            </p:cNvPr>
            <p:cNvSpPr/>
            <p:nvPr/>
          </p:nvSpPr>
          <p:spPr>
            <a:xfrm>
              <a:off x="4185684" y="1747222"/>
              <a:ext cx="338679" cy="121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5B3DE6-E5D2-4C87-6F9C-E503A63C0D6B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60685A-F86B-7601-7F32-9691B7B700FB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BFCA09-77AC-D0AF-80A8-3246CF52FE28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32" name="Picture 3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FD71962-489F-BDD7-8492-7A895D0B3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6DF6D0B-40F8-6CE0-B80F-8BB2B6FC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32201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pic>
        <p:nvPicPr>
          <p:cNvPr id="27" name="Picture 2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6F313955-EF42-8169-0FFE-7659CFFA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2252918" y="1740292"/>
            <a:ext cx="1170488" cy="57459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E00C61A-9B64-BED8-C58B-87CCCFA277A5}"/>
              </a:ext>
            </a:extLst>
          </p:cNvPr>
          <p:cNvSpPr/>
          <p:nvPr/>
        </p:nvSpPr>
        <p:spPr>
          <a:xfrm>
            <a:off x="5478372" y="1344100"/>
            <a:ext cx="889000" cy="1553839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FF000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0179B1-70E6-1E70-A85D-C06CC0B4F022}"/>
              </a:ext>
            </a:extLst>
          </p:cNvPr>
          <p:cNvSpPr/>
          <p:nvPr/>
        </p:nvSpPr>
        <p:spPr>
          <a:xfrm>
            <a:off x="4875686" y="5051369"/>
            <a:ext cx="2080966" cy="434006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7FA3D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A4955-EB5C-F463-D696-73F4245A9862}"/>
              </a:ext>
            </a:extLst>
          </p:cNvPr>
          <p:cNvCxnSpPr/>
          <p:nvPr/>
        </p:nvCxnSpPr>
        <p:spPr>
          <a:xfrm>
            <a:off x="4680812" y="2900842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062B16-6566-3DDD-C674-6D1EDA51BC44}"/>
              </a:ext>
            </a:extLst>
          </p:cNvPr>
          <p:cNvCxnSpPr/>
          <p:nvPr/>
        </p:nvCxnSpPr>
        <p:spPr>
          <a:xfrm>
            <a:off x="4680812" y="5478530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5C02C6-AF16-5AB6-E5F8-8FB1DA1450DE}"/>
              </a:ext>
            </a:extLst>
          </p:cNvPr>
          <p:cNvCxnSpPr/>
          <p:nvPr/>
        </p:nvCxnSpPr>
        <p:spPr>
          <a:xfrm flipV="1">
            <a:off x="5922872" y="2773680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389CD8-D3E4-46D5-13CB-A9F240AD40B3}"/>
              </a:ext>
            </a:extLst>
          </p:cNvPr>
          <p:cNvCxnSpPr>
            <a:cxnSpLocks/>
          </p:cNvCxnSpPr>
          <p:nvPr/>
        </p:nvCxnSpPr>
        <p:spPr>
          <a:xfrm flipV="1">
            <a:off x="5922872" y="5351367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0FAD2-AA3B-00FD-AD2D-A5180C53151D}"/>
              </a:ext>
            </a:extLst>
          </p:cNvPr>
          <p:cNvGrpSpPr/>
          <p:nvPr/>
        </p:nvGrpSpPr>
        <p:grpSpPr>
          <a:xfrm>
            <a:off x="4749248" y="2949364"/>
            <a:ext cx="2337499" cy="574597"/>
            <a:chOff x="893788" y="4578606"/>
            <a:chExt cx="2337499" cy="5745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30FF1-F686-F3FB-CCD9-2002F21A0F34}"/>
                </a:ext>
              </a:extLst>
            </p:cNvPr>
            <p:cNvSpPr txBox="1"/>
            <p:nvPr/>
          </p:nvSpPr>
          <p:spPr>
            <a:xfrm>
              <a:off x="893788" y="4600120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4" name="Picture 53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37C351C-F8F2-B775-5BD2-141D9FA4E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3198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ACE3FA-C074-A63B-E99E-BD26BA530CB5}"/>
              </a:ext>
            </a:extLst>
          </p:cNvPr>
          <p:cNvGrpSpPr/>
          <p:nvPr/>
        </p:nvGrpSpPr>
        <p:grpSpPr>
          <a:xfrm>
            <a:off x="4747751" y="5516496"/>
            <a:ext cx="2337499" cy="529343"/>
            <a:chOff x="893788" y="5540309"/>
            <a:chExt cx="2337499" cy="5293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D6C505-E246-9B6A-476F-AA4EE0F72213}"/>
                </a:ext>
              </a:extLst>
            </p:cNvPr>
            <p:cNvSpPr txBox="1"/>
            <p:nvPr/>
          </p:nvSpPr>
          <p:spPr>
            <a:xfrm>
              <a:off x="893788" y="5540309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7" name="Picture 56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7F970705-D24E-FCF5-693B-2BAEE36E3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3245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0F68F1-1B88-95D1-E170-8127DEC13103}"/>
              </a:ext>
            </a:extLst>
          </p:cNvPr>
          <p:cNvGrpSpPr/>
          <p:nvPr/>
        </p:nvGrpSpPr>
        <p:grpSpPr>
          <a:xfrm>
            <a:off x="7661552" y="1210596"/>
            <a:ext cx="4191507" cy="4279560"/>
            <a:chOff x="7661552" y="1210596"/>
            <a:chExt cx="4191507" cy="42795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B1BEE7-9EB9-BB8D-D91D-07206E65D3C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3343847"/>
              <a:ext cx="367135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91C838-B130-BB43-266F-2E03A1DAAD66}"/>
                </a:ext>
              </a:extLst>
            </p:cNvPr>
            <p:cNvCxnSpPr/>
            <p:nvPr/>
          </p:nvCxnSpPr>
          <p:spPr>
            <a:xfrm>
              <a:off x="8105503" y="1819017"/>
              <a:ext cx="0" cy="30557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B6FA8C-220B-15C9-228B-DFA5D45FB1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11" y="1843293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FA226E1-8118-501B-D0E3-D090E13C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4857639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44D25-B946-A8A4-1A9B-D633082BE368}"/>
                </a:ext>
              </a:extLst>
            </p:cNvPr>
            <p:cNvSpPr txBox="1"/>
            <p:nvPr/>
          </p:nvSpPr>
          <p:spPr>
            <a:xfrm rot="16200000">
              <a:off x="7171675" y="3109840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Evidence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247EE-4B91-E393-84AB-C821861B289B}"/>
                </a:ext>
              </a:extLst>
            </p:cNvPr>
            <p:cNvSpPr txBox="1"/>
            <p:nvPr/>
          </p:nvSpPr>
          <p:spPr>
            <a:xfrm>
              <a:off x="9482060" y="4884878"/>
              <a:ext cx="86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0C1FC0E-9382-EAE1-82D8-E14A8F51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1381243" y="1210596"/>
              <a:ext cx="471816" cy="574597"/>
            </a:xfrm>
            <a:prstGeom prst="rect">
              <a:avLst/>
            </a:prstGeom>
          </p:spPr>
        </p:pic>
        <p:pic>
          <p:nvPicPr>
            <p:cNvPr id="81" name="Picture 80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C55F529-DDFE-23F5-09FF-B4AD25776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1370903" y="4968649"/>
              <a:ext cx="431619" cy="52150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509054"/>
              <a:ext cx="1702588" cy="828677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1" y="2491055"/>
                <a:ext cx="1738231" cy="864315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A5AEDBDB-9571-2FFE-67D5-6229A008D66E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80BDC79-962F-3670-9095-EDCCDE546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809E90-A6B7-A68D-D69C-0B0A08B6C333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Cloud Callout 86">
            <a:extLst>
              <a:ext uri="{FF2B5EF4-FFF2-40B4-BE49-F238E27FC236}">
                <a16:creationId xmlns:a16="http://schemas.microsoft.com/office/drawing/2014/main" id="{84AA16BE-33BB-49A8-D74A-99AFC0911B88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EE32B1-61E7-7609-CC29-A17F4D20BA2A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53D4FE-F339-06D2-FF2E-A4E7580D8A49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BCC286-B5BF-279C-5746-38FAD4958F0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95" name="Picture 9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6AE6FC0-2ED8-DB83-00B9-81855AE16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93" name="Picture 9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662BD41F-496A-FD1E-5DC9-B00670340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8862B7C-ABDC-AE22-E127-2FCE9C84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42547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(mis)</a:t>
                </a:r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79656B0-32ED-3D6B-FEF7-3CD0E31204F7}"/>
              </a:ext>
            </a:extLst>
          </p:cNvPr>
          <p:cNvSpPr/>
          <p:nvPr/>
        </p:nvSpPr>
        <p:spPr>
          <a:xfrm>
            <a:off x="2623930" y="4322101"/>
            <a:ext cx="346450" cy="130819"/>
          </a:xfrm>
          <a:prstGeom prst="rect">
            <a:avLst/>
          </a:prstGeom>
          <a:solidFill>
            <a:srgbClr val="FFE0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14:cNvPr>
              <p14:cNvContentPartPr/>
              <p14:nvPr/>
            </p14:nvContentPartPr>
            <p14:xfrm>
              <a:off x="2661424" y="4348230"/>
              <a:ext cx="249840" cy="132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784" y="4339230"/>
                <a:ext cx="26748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 descr="A cartoon of a child thinking&#10;&#10;Description automatically generated">
            <a:extLst>
              <a:ext uri="{FF2B5EF4-FFF2-40B4-BE49-F238E27FC236}">
                <a16:creationId xmlns:a16="http://schemas.microsoft.com/office/drawing/2014/main" id="{F6021A59-ACAE-3828-7526-AF279FB92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4010660" y="2271109"/>
            <a:ext cx="1170488" cy="57459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3E7E993-92DB-124E-02BD-6C4820D6880E}"/>
              </a:ext>
            </a:extLst>
          </p:cNvPr>
          <p:cNvGrpSpPr/>
          <p:nvPr/>
        </p:nvGrpSpPr>
        <p:grpSpPr>
          <a:xfrm>
            <a:off x="6780007" y="1898218"/>
            <a:ext cx="2484120" cy="3614763"/>
            <a:chOff x="6780007" y="1898218"/>
            <a:chExt cx="2484120" cy="36147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26A688-8C99-EE54-45B5-02C58CF4CA64}"/>
                </a:ext>
              </a:extLst>
            </p:cNvPr>
            <p:cNvSpPr txBox="1"/>
            <p:nvPr/>
          </p:nvSpPr>
          <p:spPr>
            <a:xfrm>
              <a:off x="6848443" y="2406178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DF762E-7396-6D64-3C54-EF44EC75F771}"/>
                </a:ext>
              </a:extLst>
            </p:cNvPr>
            <p:cNvSpPr txBox="1"/>
            <p:nvPr/>
          </p:nvSpPr>
          <p:spPr>
            <a:xfrm>
              <a:off x="6846946" y="4951796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B86480-66DC-2BD7-2E47-BE03B82898C3}"/>
                </a:ext>
              </a:extLst>
            </p:cNvPr>
            <p:cNvGrpSpPr/>
            <p:nvPr/>
          </p:nvGrpSpPr>
          <p:grpSpPr>
            <a:xfrm>
              <a:off x="6935570" y="1898218"/>
              <a:ext cx="2080966" cy="3008409"/>
              <a:chOff x="4836375" y="2462918"/>
              <a:chExt cx="2080966" cy="300840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C8987B-3969-7C4A-E4DC-C2CA17834F98}"/>
                  </a:ext>
                </a:extLst>
              </p:cNvPr>
              <p:cNvSpPr/>
              <p:nvPr/>
            </p:nvSpPr>
            <p:spPr>
              <a:xfrm>
                <a:off x="5478372" y="3917488"/>
                <a:ext cx="889000" cy="1553839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7FA3D2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310C7B7B-AB46-CE11-DCD7-F0A221DCA864}"/>
                  </a:ext>
                </a:extLst>
              </p:cNvPr>
              <p:cNvSpPr/>
              <p:nvPr/>
            </p:nvSpPr>
            <p:spPr>
              <a:xfrm>
                <a:off x="4836375" y="2462918"/>
                <a:ext cx="2080966" cy="434006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FF0000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A9CF9A-725A-FBFD-02CD-8BF540B5EB43}"/>
                </a:ext>
              </a:extLst>
            </p:cNvPr>
            <p:cNvCxnSpPr/>
            <p:nvPr/>
          </p:nvCxnSpPr>
          <p:spPr>
            <a:xfrm>
              <a:off x="6780007" y="23361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5BF37E-4945-A034-9358-91E4925A0D07}"/>
                </a:ext>
              </a:extLst>
            </p:cNvPr>
            <p:cNvCxnSpPr/>
            <p:nvPr/>
          </p:nvCxnSpPr>
          <p:spPr>
            <a:xfrm flipV="1">
              <a:off x="8022067" y="22089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EE5D0A64-F248-92B8-2C0D-62FCCAB17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73434" y="2395311"/>
              <a:ext cx="471816" cy="574597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C96B9-6800-B515-39E5-8EE58F83B1E7}"/>
                </a:ext>
              </a:extLst>
            </p:cNvPr>
            <p:cNvCxnSpPr/>
            <p:nvPr/>
          </p:nvCxnSpPr>
          <p:spPr>
            <a:xfrm>
              <a:off x="6780007" y="49138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CDD4CD2-EC61-468F-0DC4-B4660F7B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067" y="47866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9C17F44-B24E-0872-3C8F-B9CF8F8E4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73434" y="4971430"/>
              <a:ext cx="431619" cy="521507"/>
            </a:xfrm>
            <a:prstGeom prst="rect">
              <a:avLst/>
            </a:prstGeom>
          </p:spPr>
        </p:pic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2DABD6C1-9366-142B-155F-946C98BC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53335" y="2402502"/>
              <a:ext cx="471816" cy="574597"/>
            </a:xfrm>
            <a:prstGeom prst="rect">
              <a:avLst/>
            </a:prstGeom>
          </p:spPr>
        </p:pic>
        <p:pic>
          <p:nvPicPr>
            <p:cNvPr id="86" name="Picture 85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840A2B6-7E7F-BD6B-1CCA-60A6DFA2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67868" y="4991474"/>
              <a:ext cx="431619" cy="521507"/>
            </a:xfrm>
            <a:prstGeom prst="rect">
              <a:avLst/>
            </a:prstGeom>
          </p:spPr>
        </p:pic>
      </p:grp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F101E40-78CE-E9E7-E7CC-B2DBC92A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15860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Additive Attentional Drift-Diffusion-Model (</a:t>
            </a:r>
            <a:r>
              <a:rPr lang="en-US" sz="3200" dirty="0" err="1"/>
              <a:t>AddDDM</a:t>
            </a:r>
            <a:r>
              <a:rPr lang="en-US" sz="32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3"/>
                <a:stretch>
                  <a:fillRect l="-1241" t="-247" r="-1241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DE18-2A66-78A7-F327-1D7700C7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0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7C0AC-6A29-5AAB-186F-3DABD69E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AddDDM</a:t>
            </a:r>
            <a:r>
              <a:rPr lang="en-US" dirty="0"/>
              <a:t>: Simulated Attentional Choice Biases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987BD-B7FB-DD63-BE4D-6D20E024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30095-7DB2-DCEB-D25F-B7731DDA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E6709-E4D0-B47B-C5DA-EFEE89A35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50038" r="-221" b="24972"/>
          <a:stretch/>
        </p:blipFill>
        <p:spPr>
          <a:xfrm>
            <a:off x="629451" y="2453795"/>
            <a:ext cx="10933098" cy="2338372"/>
          </a:xfrm>
          <a:prstGeom prst="rect">
            <a:avLst/>
          </a:prstGeom>
        </p:spPr>
      </p:pic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AFE120EF-F9CC-981A-C86B-3691453B2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61" y="2696608"/>
            <a:ext cx="444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Referende</a:t>
            </a:r>
            <a:r>
              <a:rPr lang="en-US" sz="2800" dirty="0"/>
              <a:t>-Dependent Attentional Drift-Diffusion-Model (</a:t>
            </a:r>
            <a:r>
              <a:rPr lang="en-US" sz="2800" dirty="0" err="1"/>
              <a:t>RaDDM</a:t>
            </a:r>
            <a:r>
              <a:rPr lang="en-US" sz="28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3"/>
                <a:stretch>
                  <a:fillRect l="-1241" t="-247" r="-1241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DE18-2A66-78A7-F327-1D7700C7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3"/>
                <a:stretch>
                  <a:fillRect l="-1553" t="-476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DE18-2A66-78A7-F327-1D7700C7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03A4F-DBE7-3176-F982-AA36A651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20" y="1817486"/>
            <a:ext cx="6209063" cy="38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0B49-7226-DC41-371F-16FB76E4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RaDDM</a:t>
            </a:r>
            <a:r>
              <a:rPr lang="en-US" dirty="0"/>
              <a:t>: Simulated Attentional Choice Biases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18140-E21A-0970-13AA-F1D7E301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0A67-209A-87DD-025B-6CC12512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A26B3-11FE-3757-87E1-76CD9C6EB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75046" r="-221" b="-36"/>
          <a:stretch/>
        </p:blipFill>
        <p:spPr>
          <a:xfrm>
            <a:off x="629451" y="2453795"/>
            <a:ext cx="10933098" cy="2338372"/>
          </a:xfrm>
          <a:prstGeom prst="rect">
            <a:avLst/>
          </a:prstGeom>
        </p:spPr>
      </p:pic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40A161CB-25D4-80C8-C6F8-77EFB51D3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41" y="2663558"/>
            <a:ext cx="444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123B-1467-B30B-C7AD-BBC8A34F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421353"/>
            <a:ext cx="10981426" cy="652792"/>
          </a:xfrm>
        </p:spPr>
        <p:txBody>
          <a:bodyPr>
            <a:noAutofit/>
          </a:bodyPr>
          <a:lstStyle/>
          <a:p>
            <a:r>
              <a:rPr lang="en-US" sz="2800" dirty="0"/>
              <a:t>Parameter Recovery Exercises:</a:t>
            </a:r>
            <a:br>
              <a:rPr lang="en-US" sz="2800" dirty="0"/>
            </a:br>
            <a:r>
              <a:rPr lang="en-US" sz="2800" dirty="0"/>
              <a:t>Can we recover the data-generating model?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30F5D-9359-8A34-27CC-84C834CFA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AA5BC-7CDC-C70B-3F36-ECB7A407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1F37A-6AB1-377A-AF62-591AB8ED8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7" y="1341303"/>
            <a:ext cx="10662125" cy="444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77E7-9CF4-4C5E-5B18-C56BC54B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Experiment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E48D-63BE-CC5A-3A06-7E6E7850C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58403-9ABE-374B-EB1E-642EAD6D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65073-0D06-1D20-DA8E-B4AE6BA5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9B1C3-A7AF-7B75-07DC-0460E2C7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8"/>
            <a:ext cx="10981426" cy="1219589"/>
          </a:xfrm>
        </p:spPr>
        <p:txBody>
          <a:bodyPr/>
          <a:lstStyle/>
          <a:p>
            <a:r>
              <a:rPr lang="en-US" dirty="0"/>
              <a:t>Model Comparison Using Posterior Model Probabilities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E245F-CDB0-8958-D0F6-0D312585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E768B-6D7C-E55D-9EC3-16AA8C7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8C1F8-2328-376B-74E2-866576F4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61" y="1429438"/>
            <a:ext cx="10371278" cy="432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FFEC-EC40-E03B-2AF5-0A23DC97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Regression Test to Select Best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D64E0-3AB4-0C93-71FA-F39EB91E13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err="1"/>
                  <a:t>AddDDM</a:t>
                </a:r>
                <a:r>
                  <a:rPr lang="en-US" dirty="0"/>
                  <a:t> posterior model probability lower than others, but aDDM and </a:t>
                </a:r>
                <a:r>
                  <a:rPr lang="en-US" dirty="0" err="1"/>
                  <a:t>RaDDM</a:t>
                </a:r>
                <a:r>
                  <a:rPr lang="en-US" dirty="0"/>
                  <a:t> somewhat indistinguishable.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Smith and Krajbich (2019) note a relationship between overall value of a decision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 and response time. They use this to argue the aDDM over the </a:t>
                </a:r>
                <a:r>
                  <a:rPr lang="en-US" dirty="0" err="1"/>
                  <a:t>AddDDM</a:t>
                </a:r>
                <a:r>
                  <a:rPr lang="en-US" dirty="0"/>
                  <a:t>. We can use this same test to determine whether the aDDM, </a:t>
                </a:r>
                <a:r>
                  <a:rPr lang="en-US" dirty="0" err="1"/>
                  <a:t>AddDDM</a:t>
                </a:r>
                <a:r>
                  <a:rPr lang="en-US" dirty="0"/>
                  <a:t>, or </a:t>
                </a:r>
                <a:r>
                  <a:rPr lang="en-US" dirty="0" err="1"/>
                  <a:t>RaDDM</a:t>
                </a:r>
                <a:r>
                  <a:rPr lang="en-US" dirty="0"/>
                  <a:t> best-fits our data (since their posterior model probabilities are similar, at least for aDDM and </a:t>
                </a:r>
                <a:r>
                  <a:rPr lang="en-US" dirty="0" err="1"/>
                  <a:t>RaDDM</a:t>
                </a:r>
                <a:r>
                  <a:rPr lang="en-US" dirty="0"/>
                  <a:t>).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In loss condition in both studies: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insignificant: </a:t>
                </a:r>
                <a:r>
                  <a:rPr lang="en-US" dirty="0" err="1"/>
                  <a:t>AddDDM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: aDDM.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RaDDM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D64E0-3AB4-0C93-71FA-F39EB91E13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417ED-C3BA-ABF0-B957-4408EC310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3351F-D354-1D00-52E7-BEE35BFD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ABFA-4E51-24D8-FB13-BA5E0918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of RT(OV) coming soon.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810B1-6226-5C3B-0FC6-1F4F5D4C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07AB-9B1A-0BAE-151A-F87B4D9A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C817-BC2A-5FA8-C235-4D9DD614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RaDDM</a:t>
            </a:r>
            <a:r>
              <a:rPr lang="en-US" dirty="0"/>
              <a:t> Selected According to Our Regression 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0FCDA-7A35-26EB-0A7A-D160913A1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C0D00-2AB1-899A-DAF8-18C0C07B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56</a:t>
            </a:fld>
            <a:endParaRPr lang="en-US" dirty="0"/>
          </a:p>
        </p:txBody>
      </p:sp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CA19F3B-CAED-57DD-9A91-96FAAAF0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06" y="2038196"/>
            <a:ext cx="7554183" cy="3018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BEA586-D5DD-B5AF-5886-D23562949344}"/>
                  </a:ext>
                </a:extLst>
              </p:cNvPr>
              <p:cNvSpPr txBox="1"/>
              <p:nvPr/>
            </p:nvSpPr>
            <p:spPr>
              <a:xfrm>
                <a:off x="3203525" y="1211376"/>
                <a:ext cx="6103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BEA586-D5DD-B5AF-5886-D23562949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525" y="1211376"/>
                <a:ext cx="610334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93C7-B870-A47E-E178-22801B7B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RaDDM</a:t>
            </a:r>
            <a:r>
              <a:rPr lang="en-US" dirty="0"/>
              <a:t> Parameter Estimates from Both Studies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F4DF8-389F-F354-C892-2E2FFCAF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40C36-3A9F-E6A5-09E7-BF53AE8C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11379-157C-322F-0F15-4E91C3D13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1" y="1208807"/>
            <a:ext cx="8001229" cy="49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2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E143-2D88-130A-D056-AA7C2CC7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713966"/>
            <a:ext cx="10981426" cy="652792"/>
          </a:xfrm>
        </p:spPr>
        <p:txBody>
          <a:bodyPr>
            <a:noAutofit/>
          </a:bodyPr>
          <a:lstStyle/>
          <a:p>
            <a:r>
              <a:rPr lang="en-US" sz="2000" dirty="0"/>
              <a:t>Out-of-Sample Predictions Compared with Observed Data (This is an older version with collapsing bounds, don’t have new version ready yet, but I still think it speaks to the accuracy of out-of-sample predictions. I took out collapsing bounds due to some issues with parameter recovery. Zeynep is having these issues with collapsing bounds too, we haven’t solved why yet.)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268BD-61EE-4EC9-C2B0-A399AF6A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4B888-0806-4403-762D-4AAE2BC6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E621C5-ADCD-FC23-26C4-CC5BDE11ACC7}"/>
              </a:ext>
            </a:extLst>
          </p:cNvPr>
          <p:cNvGrpSpPr/>
          <p:nvPr/>
        </p:nvGrpSpPr>
        <p:grpSpPr>
          <a:xfrm>
            <a:off x="605287" y="2269475"/>
            <a:ext cx="10400564" cy="2667891"/>
            <a:chOff x="605287" y="3767769"/>
            <a:chExt cx="10400564" cy="2667891"/>
          </a:xfrm>
        </p:grpSpPr>
        <p:pic>
          <p:nvPicPr>
            <p:cNvPr id="6" name="Picture 5" descr="A group of graphs showing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C2EE9EF-EC44-2475-C434-C333355C0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11"/>
            <a:stretch/>
          </p:blipFill>
          <p:spPr>
            <a:xfrm>
              <a:off x="605287" y="3767769"/>
              <a:ext cx="10400564" cy="26678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0F52EB-E62D-2619-7EE5-F3899BB04C29}"/>
                </a:ext>
              </a:extLst>
            </p:cNvPr>
            <p:cNvSpPr txBox="1"/>
            <p:nvPr/>
          </p:nvSpPr>
          <p:spPr>
            <a:xfrm rot="16200000">
              <a:off x="166427" y="4801541"/>
              <a:ext cx="11855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/>
                <a:t>RaDDM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9862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7505-FBCF-F806-F99A-078B1C20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Fixation Cross Manipulations in Study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D5EE7-FA25-C193-14F0-23BB31A2B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A1837-F032-1FD5-0CE1-43B39BF72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4BC67-EBD7-6A7A-14A0-FEBAF11A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4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271901F-CC40-D024-EC7D-C1FA85A10E73}"/>
              </a:ext>
            </a:extLst>
          </p:cNvPr>
          <p:cNvGrpSpPr/>
          <p:nvPr/>
        </p:nvGrpSpPr>
        <p:grpSpPr>
          <a:xfrm>
            <a:off x="8016877" y="1387885"/>
            <a:ext cx="3629025" cy="4159539"/>
            <a:chOff x="3692977" y="1384057"/>
            <a:chExt cx="3629025" cy="41595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67CA73-57F5-331A-159D-7B6032FB7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2977" y="1384057"/>
              <a:ext cx="3629025" cy="32861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4715439" y="5143486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6DC214-5B54-C089-5430-A5A862D84DB7}"/>
              </a:ext>
            </a:extLst>
          </p:cNvPr>
          <p:cNvGrpSpPr/>
          <p:nvPr/>
        </p:nvGrpSpPr>
        <p:grpSpPr>
          <a:xfrm>
            <a:off x="3883607" y="1340260"/>
            <a:ext cx="3667125" cy="4207164"/>
            <a:chOff x="8016877" y="1336432"/>
            <a:chExt cx="3667125" cy="42071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8BE467-0C58-96D2-261B-B1F2872D6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877" y="1336432"/>
              <a:ext cx="3667125" cy="33337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9220032" y="5143486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ADC05-C631-7573-D6D0-17641C5F8CBD}"/>
              </a:ext>
            </a:extLst>
          </p:cNvPr>
          <p:cNvGrpSpPr/>
          <p:nvPr/>
        </p:nvGrpSpPr>
        <p:grpSpPr>
          <a:xfrm>
            <a:off x="347856" y="2470641"/>
            <a:ext cx="2865913" cy="3072955"/>
            <a:chOff x="347856" y="2470641"/>
            <a:chExt cx="2865913" cy="3072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/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average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≈0.53 (.005)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blipFill>
                  <a:blip r:embed="rId4"/>
                  <a:stretch>
                    <a:fillRect l="-1826" t="-7937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E72DE-F0C2-E517-A8D0-B6C0171B0C4B}"/>
                </a:ext>
              </a:extLst>
            </p:cNvPr>
            <p:cNvSpPr txBox="1"/>
            <p:nvPr/>
          </p:nvSpPr>
          <p:spPr>
            <a:xfrm>
              <a:off x="347856" y="5143486"/>
              <a:ext cx="2865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1. Attentional Discounting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3AC46-179B-33F1-5189-6AC5D743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DF93D-5829-E328-3082-4971F8BB4A83}"/>
              </a:ext>
            </a:extLst>
          </p:cNvPr>
          <p:cNvSpPr txBox="1"/>
          <p:nvPr/>
        </p:nvSpPr>
        <p:spPr>
          <a:xfrm>
            <a:off x="6594979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E2354-DCBD-0F65-0591-5DBDD1C31641}"/>
              </a:ext>
            </a:extLst>
          </p:cNvPr>
          <p:cNvSpPr txBox="1"/>
          <p:nvPr/>
        </p:nvSpPr>
        <p:spPr>
          <a:xfrm>
            <a:off x="267352" y="6215875"/>
            <a:ext cx="32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Bhatnagar, </a:t>
            </a:r>
            <a:r>
              <a:rPr lang="en-US" sz="1200" dirty="0" err="1"/>
              <a:t>Orquin</a:t>
            </a:r>
            <a:r>
              <a:rPr lang="en-US" sz="1200" dirty="0"/>
              <a:t> (2022, J Exp Psychol Gen)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4297-1924-51D1-467E-2C06651D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Doesn’t affect net fixation bias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DBE35-8F8B-2E92-2157-7BEE2BE9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C9CCB-CBB0-C9C2-DC26-5D3B73DB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B6097-BED7-DAF0-D793-6636E415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7"/>
          <a:stretch/>
        </p:blipFill>
        <p:spPr>
          <a:xfrm>
            <a:off x="2367654" y="1875665"/>
            <a:ext cx="8004007" cy="31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3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4297-1924-51D1-467E-2C06651D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Doesn’t affect last fixation bias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DBE35-8F8B-2E92-2157-7BEE2BE9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C9CCB-CBB0-C9C2-DC26-5D3B73DB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B6097-BED7-DAF0-D793-6636E415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33446" r="-688" b="33588"/>
          <a:stretch/>
        </p:blipFill>
        <p:spPr>
          <a:xfrm>
            <a:off x="2367654" y="1839817"/>
            <a:ext cx="8004007" cy="31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4297-1924-51D1-467E-2C06651D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597051"/>
            <a:ext cx="10981426" cy="652792"/>
          </a:xfrm>
        </p:spPr>
        <p:txBody>
          <a:bodyPr>
            <a:noAutofit/>
          </a:bodyPr>
          <a:lstStyle/>
          <a:p>
            <a:r>
              <a:rPr lang="en-US" sz="2400" b="1" dirty="0"/>
              <a:t>Does</a:t>
            </a:r>
            <a:r>
              <a:rPr lang="en-US" sz="2400" dirty="0"/>
              <a:t> affect first fixation bias (note that I’m using a different definition of first fixation bias than in Peripheral paper. No effect on </a:t>
            </a:r>
            <a:r>
              <a:rPr lang="en-US" sz="2400" dirty="0" err="1"/>
              <a:t>FirstFixationDuration</a:t>
            </a:r>
            <a:r>
              <a:rPr lang="en-US" sz="2400" dirty="0"/>
              <a:t>(</a:t>
            </a:r>
            <a:r>
              <a:rPr lang="en-US" sz="2400" dirty="0" err="1"/>
              <a:t>netValueOfFirstFixOption</a:t>
            </a:r>
            <a:r>
              <a:rPr lang="en-US" sz="2400" dirty="0"/>
              <a:t>).)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DBE35-8F8B-2E92-2157-7BEE2BE9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C9CCB-CBB0-C9C2-DC26-5D3B73DB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B6097-BED7-DAF0-D793-6636E415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66979" r="138" b="55"/>
          <a:stretch/>
        </p:blipFill>
        <p:spPr>
          <a:xfrm>
            <a:off x="2367654" y="1839817"/>
            <a:ext cx="8004007" cy="31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5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8E18-6AC3-D571-5A6C-C42DFAD1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FBFEB-A2AC-893D-107D-92545FF39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9C54-B8A8-2FEB-7A13-8E52E03A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9D44C-E86A-9749-A73D-60EF468B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E6D1-D737-B2A4-1D09-22161772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5C33A421-19B8-DF02-2108-C022FEDD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62" y="2349500"/>
            <a:ext cx="4559300" cy="2997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245B7-B5C4-86F1-7A20-095429D1F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7D881-DB84-ED0D-82BE-0124887A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E7B1-CF8F-2F40-37EE-AD7412B6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aDDM RDV examples in gain/loss figure from paper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69B4F-0898-A639-0E8D-9E0F729F2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86BC0-2871-F087-2CEB-6DA6EDEA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FC174-3021-BB8D-960E-ED0CCD1F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1371600"/>
            <a:ext cx="10901497" cy="4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2FB2-A71C-3583-36E9-7967FADB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 vs Covert Attention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6FEE7-C2D2-78D8-809E-1B6F7E1B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5EC24-F084-2E18-3A2F-CD959C53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2" descr="Covert Attention | Instructional Technology Office">
            <a:extLst>
              <a:ext uri="{FF2B5EF4-FFF2-40B4-BE49-F238E27FC236}">
                <a16:creationId xmlns:a16="http://schemas.microsoft.com/office/drawing/2014/main" id="{4A9C4120-4FB1-5933-242C-F879497D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967" y="862641"/>
            <a:ext cx="4022067" cy="541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CEB45-E145-7B68-2223-C4C1E1CB4700}"/>
              </a:ext>
            </a:extLst>
          </p:cNvPr>
          <p:cNvSpPr txBox="1"/>
          <p:nvPr/>
        </p:nvSpPr>
        <p:spPr>
          <a:xfrm>
            <a:off x="9816710" y="6215876"/>
            <a:ext cx="2374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Drawing by Dr. Peter Coppin, OCAD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07C2D7-74B6-7D7C-43F3-8F9F0D18B1EE}"/>
              </a:ext>
            </a:extLst>
          </p:cNvPr>
          <p:cNvGrpSpPr/>
          <p:nvPr/>
        </p:nvGrpSpPr>
        <p:grpSpPr>
          <a:xfrm>
            <a:off x="6258758" y="754602"/>
            <a:ext cx="2077369" cy="5610687"/>
            <a:chOff x="6258758" y="754602"/>
            <a:chExt cx="2077369" cy="5610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134C48-0846-249C-F0A1-590DDC8C5B3D}"/>
                </a:ext>
              </a:extLst>
            </p:cNvPr>
            <p:cNvSpPr/>
            <p:nvPr/>
          </p:nvSpPr>
          <p:spPr>
            <a:xfrm>
              <a:off x="6720396" y="754602"/>
              <a:ext cx="1615731" cy="5610687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C5147-6C0D-B3DB-4A8A-C5822C1BC9B8}"/>
                </a:ext>
              </a:extLst>
            </p:cNvPr>
            <p:cNvSpPr/>
            <p:nvPr/>
          </p:nvSpPr>
          <p:spPr>
            <a:xfrm>
              <a:off x="6454065" y="2086253"/>
              <a:ext cx="266331" cy="152696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759346-28B9-17FA-9149-9929B9890743}"/>
                </a:ext>
              </a:extLst>
            </p:cNvPr>
            <p:cNvSpPr/>
            <p:nvPr/>
          </p:nvSpPr>
          <p:spPr>
            <a:xfrm>
              <a:off x="6258758" y="5823751"/>
              <a:ext cx="461638" cy="541538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06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BFBFB-0E69-DBCE-C7CD-61C06115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0449-3BFC-3C6B-F164-53508449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/>
          </a:p>
        </p:txBody>
      </p:sp>
      <p:pic>
        <p:nvPicPr>
          <p:cNvPr id="2054" name="Picture 6" descr="Homer Caught Between A Rock And A Hard Place GIF - Homer Simpsons Homer Simpson GIFs">
            <a:extLst>
              <a:ext uri="{FF2B5EF4-FFF2-40B4-BE49-F238E27FC236}">
                <a16:creationId xmlns:a16="http://schemas.microsoft.com/office/drawing/2014/main" id="{1C88E956-06B6-2CA3-4179-75500B9F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26" y="2421223"/>
            <a:ext cx="3683418" cy="1697707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Rock and a Hard Place — Amita K. Patel — Aligned Holistics">
            <a:extLst>
              <a:ext uri="{FF2B5EF4-FFF2-40B4-BE49-F238E27FC236}">
                <a16:creationId xmlns:a16="http://schemas.microsoft.com/office/drawing/2014/main" id="{809BAA43-4511-1AF2-FD7D-188460C4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59" y="1848983"/>
            <a:ext cx="4283441" cy="2842189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3027</TotalTime>
  <Words>2140</Words>
  <Application>Microsoft Macintosh PowerPoint</Application>
  <PresentationFormat>Widescreen</PresentationFormat>
  <Paragraphs>354</Paragraphs>
  <Slides>65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Avenir LT Std 45 Book</vt:lpstr>
      <vt:lpstr>Calibri</vt:lpstr>
      <vt:lpstr>Cambria Math</vt:lpstr>
      <vt:lpstr>Times New Roman</vt:lpstr>
      <vt:lpstr>Office Theme</vt:lpstr>
      <vt:lpstr>Looking at Visual Attention in  Value-Based Decision Making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Overt vs Covert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Psychometrics</vt:lpstr>
      <vt:lpstr>Basic Psychometrics</vt:lpstr>
      <vt:lpstr>Fixation Process</vt:lpstr>
      <vt:lpstr>Predicted Attentional Choice Bias Reversals </vt:lpstr>
      <vt:lpstr>Attentional Choice Biases</vt:lpstr>
      <vt:lpstr>Attentional Choice Biases</vt:lpstr>
      <vt:lpstr>Models: Simulations</vt:lpstr>
      <vt:lpstr>aDDM: Simulated Attentional Choice Biases</vt:lpstr>
      <vt:lpstr>aDDM with θ∈(1,2) in Losses:  Simulated Attentional Choice Biases</vt:lpstr>
      <vt:lpstr>Intuition for θ∈(0,1)</vt:lpstr>
      <vt:lpstr>Intuition for θ∈(0,1)</vt:lpstr>
      <vt:lpstr>(mis)Intuition for θ&gt;1</vt:lpstr>
      <vt:lpstr>Additive Attentional Drift-Diffusion-Model (AddDDM)</vt:lpstr>
      <vt:lpstr>AddDDM: Simulated Attentional Choice Biases</vt:lpstr>
      <vt:lpstr>Referende-Dependent Attentional Drift-Diffusion-Model (RaDDM)</vt:lpstr>
      <vt:lpstr>RaDDM: Simulated Attentional Choice Biases</vt:lpstr>
      <vt:lpstr>Parameter Recovery Exercises: Can we recover the data-generating model?</vt:lpstr>
      <vt:lpstr>Models: Experiment Data</vt:lpstr>
      <vt:lpstr>Model Comparison Using Posterior Model Probabilities</vt:lpstr>
      <vt:lpstr>A Regression Test to Select Best Model</vt:lpstr>
      <vt:lpstr>Simulations of RT(OV) coming soon.</vt:lpstr>
      <vt:lpstr>RaDDM Selected According to Our Regression Test</vt:lpstr>
      <vt:lpstr>RaDDM Parameter Estimates from Both Studies</vt:lpstr>
      <vt:lpstr>Out-of-Sample Predictions Compared with Observed Data (This is an older version with collapsing bounds, don’t have new version ready yet, but I still think it speaks to the accuracy of out-of-sample predictions. I took out collapsing bounds due to some issues with parameter recovery. Zeynep is having these issues with collapsing bounds too, we haven’t solved why yet.)</vt:lpstr>
      <vt:lpstr>Fixation Cross Manipulations in Study 2</vt:lpstr>
      <vt:lpstr>Doesn’t affect net fixation bias </vt:lpstr>
      <vt:lpstr>Doesn’t affect last fixation bias </vt:lpstr>
      <vt:lpstr>Does affect first fixation bias (note that I’m using a different definition of first fixation bias than in Peripheral paper. No effect on FirstFixationDuration(netValueOfFirstFixOption).) </vt:lpstr>
      <vt:lpstr>Extra stuff</vt:lpstr>
      <vt:lpstr>PowerPoint Presentation</vt:lpstr>
      <vt:lpstr>aDDM RDV examples in gain/loss figure from paper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Attention in Value-Based Decision Making</dc:title>
  <dc:creator>Brenden Eum</dc:creator>
  <cp:lastModifiedBy>Eum, Brenden</cp:lastModifiedBy>
  <cp:revision>59</cp:revision>
  <dcterms:created xsi:type="dcterms:W3CDTF">2023-05-04T21:27:34Z</dcterms:created>
  <dcterms:modified xsi:type="dcterms:W3CDTF">2024-03-29T17:38:16Z</dcterms:modified>
</cp:coreProperties>
</file>